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5"/>
  </p:notesMasterIdLst>
  <p:sldIdLst>
    <p:sldId id="256" r:id="rId2"/>
    <p:sldId id="334" r:id="rId3"/>
    <p:sldId id="337" r:id="rId4"/>
    <p:sldId id="325" r:id="rId5"/>
    <p:sldId id="285" r:id="rId6"/>
    <p:sldId id="258" r:id="rId7"/>
    <p:sldId id="327" r:id="rId8"/>
    <p:sldId id="328" r:id="rId9"/>
    <p:sldId id="329" r:id="rId10"/>
    <p:sldId id="336" r:id="rId11"/>
    <p:sldId id="330" r:id="rId12"/>
    <p:sldId id="331" r:id="rId13"/>
    <p:sldId id="332" r:id="rId14"/>
    <p:sldId id="333" r:id="rId15"/>
    <p:sldId id="278" r:id="rId16"/>
    <p:sldId id="317" r:id="rId17"/>
    <p:sldId id="309" r:id="rId18"/>
    <p:sldId id="313" r:id="rId19"/>
    <p:sldId id="296" r:id="rId20"/>
    <p:sldId id="321" r:id="rId21"/>
    <p:sldId id="318" r:id="rId22"/>
    <p:sldId id="319" r:id="rId23"/>
    <p:sldId id="320" r:id="rId24"/>
    <p:sldId id="316" r:id="rId25"/>
    <p:sldId id="324" r:id="rId26"/>
    <p:sldId id="293" r:id="rId27"/>
    <p:sldId id="302" r:id="rId28"/>
    <p:sldId id="294" r:id="rId29"/>
    <p:sldId id="295" r:id="rId30"/>
    <p:sldId id="304" r:id="rId31"/>
    <p:sldId id="301" r:id="rId32"/>
    <p:sldId id="283" r:id="rId33"/>
    <p:sldId id="310" r:id="rId34"/>
    <p:sldId id="314" r:id="rId35"/>
    <p:sldId id="315" r:id="rId36"/>
    <p:sldId id="284" r:id="rId37"/>
    <p:sldId id="266" r:id="rId38"/>
    <p:sldId id="265" r:id="rId39"/>
    <p:sldId id="289" r:id="rId40"/>
    <p:sldId id="269" r:id="rId41"/>
    <p:sldId id="290" r:id="rId42"/>
    <p:sldId id="271" r:id="rId43"/>
    <p:sldId id="322" r:id="rId44"/>
    <p:sldId id="275" r:id="rId45"/>
    <p:sldId id="276" r:id="rId46"/>
    <p:sldId id="277" r:id="rId47"/>
    <p:sldId id="263" r:id="rId48"/>
    <p:sldId id="264" r:id="rId49"/>
    <p:sldId id="291" r:id="rId50"/>
    <p:sldId id="280" r:id="rId51"/>
    <p:sldId id="292" r:id="rId52"/>
    <p:sldId id="300" r:id="rId53"/>
    <p:sldId id="326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9E967B-7FFC-3D63-B4F2-BF2D8D056CC5}" v="22" dt="2022-06-08T19:29:29.6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25" autoAdjust="0"/>
    <p:restoredTop sz="82077" autoAdjust="0"/>
  </p:normalViewPr>
  <p:slideViewPr>
    <p:cSldViewPr snapToGrid="0">
      <p:cViewPr varScale="1">
        <p:scale>
          <a:sx n="75" d="100"/>
          <a:sy n="75" d="100"/>
        </p:scale>
        <p:origin x="72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nsley Morley" userId="S::amorley@execinc.com::dde1eeda-1798-4174-a077-d0190719bacc" providerId="AD" clId="Web-{CA9E967B-7FFC-3D63-B4F2-BF2D8D056CC5}"/>
    <pc:docChg chg="modSld">
      <pc:chgData name="Ainsley Morley" userId="S::amorley@execinc.com::dde1eeda-1798-4174-a077-d0190719bacc" providerId="AD" clId="Web-{CA9E967B-7FFC-3D63-B4F2-BF2D8D056CC5}" dt="2022-06-08T19:29:27.952" v="19" actId="1076"/>
      <pc:docMkLst>
        <pc:docMk/>
      </pc:docMkLst>
      <pc:sldChg chg="addSp delSp modSp">
        <pc:chgData name="Ainsley Morley" userId="S::amorley@execinc.com::dde1eeda-1798-4174-a077-d0190719bacc" providerId="AD" clId="Web-{CA9E967B-7FFC-3D63-B4F2-BF2D8D056CC5}" dt="2022-06-08T19:26:20.061" v="16" actId="1076"/>
        <pc:sldMkLst>
          <pc:docMk/>
          <pc:sldMk cId="2830623727" sldId="269"/>
        </pc:sldMkLst>
        <pc:picChg chg="add mod">
          <ac:chgData name="Ainsley Morley" userId="S::amorley@execinc.com::dde1eeda-1798-4174-a077-d0190719bacc" providerId="AD" clId="Web-{CA9E967B-7FFC-3D63-B4F2-BF2D8D056CC5}" dt="2022-06-08T19:26:20.061" v="16" actId="1076"/>
          <ac:picMkLst>
            <pc:docMk/>
            <pc:sldMk cId="2830623727" sldId="269"/>
            <ac:picMk id="4" creationId="{8BAF8E6F-DD98-12C3-FA29-9DD89676A72E}"/>
          </ac:picMkLst>
        </pc:picChg>
        <pc:picChg chg="del">
          <ac:chgData name="Ainsley Morley" userId="S::amorley@execinc.com::dde1eeda-1798-4174-a077-d0190719bacc" providerId="AD" clId="Web-{CA9E967B-7FFC-3D63-B4F2-BF2D8D056CC5}" dt="2022-06-08T19:25:59.248" v="12"/>
          <ac:picMkLst>
            <pc:docMk/>
            <pc:sldMk cId="2830623727" sldId="269"/>
            <ac:picMk id="2052" creationId="{00000000-0000-0000-0000-000000000000}"/>
          </ac:picMkLst>
        </pc:picChg>
      </pc:sldChg>
      <pc:sldChg chg="addSp delSp modSp">
        <pc:chgData name="Ainsley Morley" userId="S::amorley@execinc.com::dde1eeda-1798-4174-a077-d0190719bacc" providerId="AD" clId="Web-{CA9E967B-7FFC-3D63-B4F2-BF2D8D056CC5}" dt="2022-06-08T19:29:27.952" v="19" actId="1076"/>
        <pc:sldMkLst>
          <pc:docMk/>
          <pc:sldMk cId="1449395389" sldId="275"/>
        </pc:sldMkLst>
        <pc:picChg chg="add mod">
          <ac:chgData name="Ainsley Morley" userId="S::amorley@execinc.com::dde1eeda-1798-4174-a077-d0190719bacc" providerId="AD" clId="Web-{CA9E967B-7FFC-3D63-B4F2-BF2D8D056CC5}" dt="2022-06-08T19:29:27.952" v="19" actId="1076"/>
          <ac:picMkLst>
            <pc:docMk/>
            <pc:sldMk cId="1449395389" sldId="275"/>
            <ac:picMk id="3" creationId="{D28AF71E-58E5-6EEC-0A59-7B217B84766D}"/>
          </ac:picMkLst>
        </pc:picChg>
        <pc:picChg chg="del">
          <ac:chgData name="Ainsley Morley" userId="S::amorley@execinc.com::dde1eeda-1798-4174-a077-d0190719bacc" providerId="AD" clId="Web-{CA9E967B-7FFC-3D63-B4F2-BF2D8D056CC5}" dt="2022-06-08T19:29:06.811" v="17"/>
          <ac:picMkLst>
            <pc:docMk/>
            <pc:sldMk cId="1449395389" sldId="275"/>
            <ac:picMk id="5122" creationId="{00000000-0000-0000-0000-000000000000}"/>
          </ac:picMkLst>
        </pc:picChg>
      </pc:sldChg>
      <pc:sldChg chg="modSp">
        <pc:chgData name="Ainsley Morley" userId="S::amorley@execinc.com::dde1eeda-1798-4174-a077-d0190719bacc" providerId="AD" clId="Web-{CA9E967B-7FFC-3D63-B4F2-BF2D8D056CC5}" dt="2022-06-08T19:23:45.560" v="11" actId="20577"/>
        <pc:sldMkLst>
          <pc:docMk/>
          <pc:sldMk cId="285584784" sldId="304"/>
        </pc:sldMkLst>
        <pc:spChg chg="mod">
          <ac:chgData name="Ainsley Morley" userId="S::amorley@execinc.com::dde1eeda-1798-4174-a077-d0190719bacc" providerId="AD" clId="Web-{CA9E967B-7FFC-3D63-B4F2-BF2D8D056CC5}" dt="2022-06-08T19:23:45.560" v="11" actId="20577"/>
          <ac:spMkLst>
            <pc:docMk/>
            <pc:sldMk cId="285584784" sldId="304"/>
            <ac:spMk id="2" creationId="{00000000-0000-0000-0000-000000000000}"/>
          </ac:spMkLst>
        </pc:spChg>
      </pc:sldChg>
      <pc:sldChg chg="modSp">
        <pc:chgData name="Ainsley Morley" userId="S::amorley@execinc.com::dde1eeda-1798-4174-a077-d0190719bacc" providerId="AD" clId="Web-{CA9E967B-7FFC-3D63-B4F2-BF2D8D056CC5}" dt="2022-06-08T19:22:30.342" v="3" actId="20577"/>
        <pc:sldMkLst>
          <pc:docMk/>
          <pc:sldMk cId="1372744742" sldId="332"/>
        </pc:sldMkLst>
        <pc:spChg chg="mod">
          <ac:chgData name="Ainsley Morley" userId="S::amorley@execinc.com::dde1eeda-1798-4174-a077-d0190719bacc" providerId="AD" clId="Web-{CA9E967B-7FFC-3D63-B4F2-BF2D8D056CC5}" dt="2022-06-08T19:22:30.342" v="3" actId="20577"/>
          <ac:spMkLst>
            <pc:docMk/>
            <pc:sldMk cId="1372744742" sldId="332"/>
            <ac:spMk id="3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png"/><Relationship Id="rId4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png"/><Relationship Id="rId4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B39EF1-791B-403B-AD78-6DE801E198E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C29610-2F6D-44D6-8169-0FA57295515D}">
      <dgm:prSet/>
      <dgm:spPr/>
      <dgm:t>
        <a:bodyPr/>
        <a:lstStyle/>
        <a:p>
          <a:pPr rtl="0"/>
          <a:r>
            <a:rPr lang="en-US"/>
            <a:t>There are 3 common types of skin cancer:</a:t>
          </a:r>
        </a:p>
      </dgm:t>
    </dgm:pt>
    <dgm:pt modelId="{764DBD65-227A-436A-8CB8-4F07C296EC2E}" type="parTrans" cxnId="{1D82F0B5-388D-49E2-AFD9-3F05D4A6DF4F}">
      <dgm:prSet/>
      <dgm:spPr/>
      <dgm:t>
        <a:bodyPr/>
        <a:lstStyle/>
        <a:p>
          <a:endParaRPr lang="en-US"/>
        </a:p>
      </dgm:t>
    </dgm:pt>
    <dgm:pt modelId="{6688B002-BF39-4B76-9F60-681BAF53CAF9}" type="sibTrans" cxnId="{1D82F0B5-388D-49E2-AFD9-3F05D4A6DF4F}">
      <dgm:prSet/>
      <dgm:spPr/>
      <dgm:t>
        <a:bodyPr/>
        <a:lstStyle/>
        <a:p>
          <a:endParaRPr lang="en-US"/>
        </a:p>
      </dgm:t>
    </dgm:pt>
    <dgm:pt modelId="{941129D5-BEA7-4847-971B-D05C3F6FD191}">
      <dgm:prSet/>
      <dgm:spPr/>
      <dgm:t>
        <a:bodyPr/>
        <a:lstStyle/>
        <a:p>
          <a:pPr rtl="0"/>
          <a:r>
            <a:rPr lang="en-US" dirty="0"/>
            <a:t>Basal Cell Carcinoma</a:t>
          </a:r>
        </a:p>
      </dgm:t>
    </dgm:pt>
    <dgm:pt modelId="{0C798C35-9A0F-4887-A04F-3BC559024530}" type="parTrans" cxnId="{94EAF8D9-5F1D-4718-8041-1F707A022AA2}">
      <dgm:prSet/>
      <dgm:spPr/>
      <dgm:t>
        <a:bodyPr/>
        <a:lstStyle/>
        <a:p>
          <a:endParaRPr lang="en-US"/>
        </a:p>
      </dgm:t>
    </dgm:pt>
    <dgm:pt modelId="{A55BDD6E-54AA-4F37-A07E-1EA1BCC04677}" type="sibTrans" cxnId="{94EAF8D9-5F1D-4718-8041-1F707A022AA2}">
      <dgm:prSet/>
      <dgm:spPr/>
      <dgm:t>
        <a:bodyPr/>
        <a:lstStyle/>
        <a:p>
          <a:endParaRPr lang="en-US"/>
        </a:p>
      </dgm:t>
    </dgm:pt>
    <dgm:pt modelId="{1D457AC9-4408-42A6-9BEA-2367D131D1EC}">
      <dgm:prSet/>
      <dgm:spPr/>
      <dgm:t>
        <a:bodyPr/>
        <a:lstStyle/>
        <a:p>
          <a:pPr rtl="0"/>
          <a:r>
            <a:rPr lang="en-US" dirty="0"/>
            <a:t>Squamous Cell Carcinoma</a:t>
          </a:r>
        </a:p>
      </dgm:t>
    </dgm:pt>
    <dgm:pt modelId="{0553A57E-15F0-47D3-AE1D-53571CC622A8}" type="parTrans" cxnId="{6BA30923-E1DD-462D-9D71-AD92B0ED5258}">
      <dgm:prSet/>
      <dgm:spPr/>
      <dgm:t>
        <a:bodyPr/>
        <a:lstStyle/>
        <a:p>
          <a:endParaRPr lang="en-US"/>
        </a:p>
      </dgm:t>
    </dgm:pt>
    <dgm:pt modelId="{0935A89B-CA78-41EA-9C18-E6D00A568EDC}" type="sibTrans" cxnId="{6BA30923-E1DD-462D-9D71-AD92B0ED5258}">
      <dgm:prSet/>
      <dgm:spPr/>
      <dgm:t>
        <a:bodyPr/>
        <a:lstStyle/>
        <a:p>
          <a:endParaRPr lang="en-US"/>
        </a:p>
      </dgm:t>
    </dgm:pt>
    <dgm:pt modelId="{6CA4E09F-05C5-426D-A699-E58EFC7EE54A}">
      <dgm:prSet/>
      <dgm:spPr/>
      <dgm:t>
        <a:bodyPr/>
        <a:lstStyle/>
        <a:p>
          <a:pPr rtl="0"/>
          <a:r>
            <a:rPr lang="en-US" dirty="0"/>
            <a:t>Melanoma</a:t>
          </a:r>
        </a:p>
      </dgm:t>
    </dgm:pt>
    <dgm:pt modelId="{6C77AEF4-5494-46F2-8F4F-1A0CEAF8EB16}" type="parTrans" cxnId="{217E82A5-A17F-4F17-8FC5-EBDCE508AAD4}">
      <dgm:prSet/>
      <dgm:spPr/>
      <dgm:t>
        <a:bodyPr/>
        <a:lstStyle/>
        <a:p>
          <a:endParaRPr lang="en-US"/>
        </a:p>
      </dgm:t>
    </dgm:pt>
    <dgm:pt modelId="{2F5E6858-5B25-47D6-9A1E-880FFB53C018}" type="sibTrans" cxnId="{217E82A5-A17F-4F17-8FC5-EBDCE508AAD4}">
      <dgm:prSet/>
      <dgm:spPr/>
      <dgm:t>
        <a:bodyPr/>
        <a:lstStyle/>
        <a:p>
          <a:endParaRPr lang="en-US"/>
        </a:p>
      </dgm:t>
    </dgm:pt>
    <dgm:pt modelId="{71FA81F1-2084-41E4-97D1-FD929279A2AD}" type="pres">
      <dgm:prSet presAssocID="{5CB39EF1-791B-403B-AD78-6DE801E198EA}" presName="linearFlow" presStyleCnt="0">
        <dgm:presLayoutVars>
          <dgm:dir/>
          <dgm:resizeHandles val="exact"/>
        </dgm:presLayoutVars>
      </dgm:prSet>
      <dgm:spPr/>
    </dgm:pt>
    <dgm:pt modelId="{D97615F7-B629-4C44-95F1-848A1BF63824}" type="pres">
      <dgm:prSet presAssocID="{6BC29610-2F6D-44D6-8169-0FA57295515D}" presName="composite" presStyleCnt="0"/>
      <dgm:spPr/>
    </dgm:pt>
    <dgm:pt modelId="{F6146FFC-0D96-4EBE-AEF7-03893E59EF52}" type="pres">
      <dgm:prSet presAssocID="{6BC29610-2F6D-44D6-8169-0FA57295515D}" presName="imgShp" presStyleLbl="fgImgPlace1" presStyleIdx="0" presStyleCnt="4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CAAF0A7-F98B-4533-911B-71997B17B94B}" type="pres">
      <dgm:prSet presAssocID="{6BC29610-2F6D-44D6-8169-0FA57295515D}" presName="txShp" presStyleLbl="node1" presStyleIdx="0" presStyleCnt="4">
        <dgm:presLayoutVars>
          <dgm:bulletEnabled val="1"/>
        </dgm:presLayoutVars>
      </dgm:prSet>
      <dgm:spPr/>
    </dgm:pt>
    <dgm:pt modelId="{3E086242-19E6-45BB-AD07-0C900FEAC3AF}" type="pres">
      <dgm:prSet presAssocID="{6688B002-BF39-4B76-9F60-681BAF53CAF9}" presName="spacing" presStyleCnt="0"/>
      <dgm:spPr/>
    </dgm:pt>
    <dgm:pt modelId="{698C2F02-5DFC-4570-B8E4-2635183081CE}" type="pres">
      <dgm:prSet presAssocID="{941129D5-BEA7-4847-971B-D05C3F6FD191}" presName="composite" presStyleCnt="0"/>
      <dgm:spPr/>
    </dgm:pt>
    <dgm:pt modelId="{AA8FA374-4CA5-4799-B7EE-D145C1FBC065}" type="pres">
      <dgm:prSet presAssocID="{941129D5-BEA7-4847-971B-D05C3F6FD191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A00AF01-F5A8-4BB2-8505-F4FEE0237CB7}" type="pres">
      <dgm:prSet presAssocID="{941129D5-BEA7-4847-971B-D05C3F6FD191}" presName="txShp" presStyleLbl="node1" presStyleIdx="1" presStyleCnt="4">
        <dgm:presLayoutVars>
          <dgm:bulletEnabled val="1"/>
        </dgm:presLayoutVars>
      </dgm:prSet>
      <dgm:spPr/>
    </dgm:pt>
    <dgm:pt modelId="{6FE301A7-9E98-4CB0-983C-99CC506943AD}" type="pres">
      <dgm:prSet presAssocID="{A55BDD6E-54AA-4F37-A07E-1EA1BCC04677}" presName="spacing" presStyleCnt="0"/>
      <dgm:spPr/>
    </dgm:pt>
    <dgm:pt modelId="{1F35F8C6-52BD-4450-82D8-9AA4B6D01619}" type="pres">
      <dgm:prSet presAssocID="{1D457AC9-4408-42A6-9BEA-2367D131D1EC}" presName="composite" presStyleCnt="0"/>
      <dgm:spPr/>
    </dgm:pt>
    <dgm:pt modelId="{B04EC62F-6B29-41C4-A8AD-EF6D33FF079B}" type="pres">
      <dgm:prSet presAssocID="{1D457AC9-4408-42A6-9BEA-2367D131D1EC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49CB6F6-69C3-494C-A641-004084F2002C}" type="pres">
      <dgm:prSet presAssocID="{1D457AC9-4408-42A6-9BEA-2367D131D1EC}" presName="txShp" presStyleLbl="node1" presStyleIdx="2" presStyleCnt="4">
        <dgm:presLayoutVars>
          <dgm:bulletEnabled val="1"/>
        </dgm:presLayoutVars>
      </dgm:prSet>
      <dgm:spPr/>
    </dgm:pt>
    <dgm:pt modelId="{B7339A3C-9879-413E-87BC-6010A19DE7D5}" type="pres">
      <dgm:prSet presAssocID="{0935A89B-CA78-41EA-9C18-E6D00A568EDC}" presName="spacing" presStyleCnt="0"/>
      <dgm:spPr/>
    </dgm:pt>
    <dgm:pt modelId="{B7B2A5B7-7B2D-4CED-93E1-4DE676D9D99B}" type="pres">
      <dgm:prSet presAssocID="{6CA4E09F-05C5-426D-A699-E58EFC7EE54A}" presName="composite" presStyleCnt="0"/>
      <dgm:spPr/>
    </dgm:pt>
    <dgm:pt modelId="{D5ADF55A-FAAC-4B2B-8062-5FE1FCF801E1}" type="pres">
      <dgm:prSet presAssocID="{6CA4E09F-05C5-426D-A699-E58EFC7EE54A}" presName="imgShp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0F43310-65EE-4B1B-9F75-BA2AEC2678E8}" type="pres">
      <dgm:prSet presAssocID="{6CA4E09F-05C5-426D-A699-E58EFC7EE54A}" presName="txShp" presStyleLbl="node1" presStyleIdx="3" presStyleCnt="4">
        <dgm:presLayoutVars>
          <dgm:bulletEnabled val="1"/>
        </dgm:presLayoutVars>
      </dgm:prSet>
      <dgm:spPr/>
    </dgm:pt>
  </dgm:ptLst>
  <dgm:cxnLst>
    <dgm:cxn modelId="{1B1FE101-2FF5-4916-8C63-499D9066F9F2}" type="presOf" srcId="{5CB39EF1-791B-403B-AD78-6DE801E198EA}" destId="{71FA81F1-2084-41E4-97D1-FD929279A2AD}" srcOrd="0" destOrd="0" presId="urn:microsoft.com/office/officeart/2005/8/layout/vList3"/>
    <dgm:cxn modelId="{6BA30923-E1DD-462D-9D71-AD92B0ED5258}" srcId="{5CB39EF1-791B-403B-AD78-6DE801E198EA}" destId="{1D457AC9-4408-42A6-9BEA-2367D131D1EC}" srcOrd="2" destOrd="0" parTransId="{0553A57E-15F0-47D3-AE1D-53571CC622A8}" sibTransId="{0935A89B-CA78-41EA-9C18-E6D00A568EDC}"/>
    <dgm:cxn modelId="{217E82A5-A17F-4F17-8FC5-EBDCE508AAD4}" srcId="{5CB39EF1-791B-403B-AD78-6DE801E198EA}" destId="{6CA4E09F-05C5-426D-A699-E58EFC7EE54A}" srcOrd="3" destOrd="0" parTransId="{6C77AEF4-5494-46F2-8F4F-1A0CEAF8EB16}" sibTransId="{2F5E6858-5B25-47D6-9A1E-880FFB53C018}"/>
    <dgm:cxn modelId="{56D8D8AD-DD8F-46B8-BB1F-5EC1D4891869}" type="presOf" srcId="{6BC29610-2F6D-44D6-8169-0FA57295515D}" destId="{DCAAF0A7-F98B-4533-911B-71997B17B94B}" srcOrd="0" destOrd="0" presId="urn:microsoft.com/office/officeart/2005/8/layout/vList3"/>
    <dgm:cxn modelId="{1D82F0B5-388D-49E2-AFD9-3F05D4A6DF4F}" srcId="{5CB39EF1-791B-403B-AD78-6DE801E198EA}" destId="{6BC29610-2F6D-44D6-8169-0FA57295515D}" srcOrd="0" destOrd="0" parTransId="{764DBD65-227A-436A-8CB8-4F07C296EC2E}" sibTransId="{6688B002-BF39-4B76-9F60-681BAF53CAF9}"/>
    <dgm:cxn modelId="{94EAF8D9-5F1D-4718-8041-1F707A022AA2}" srcId="{5CB39EF1-791B-403B-AD78-6DE801E198EA}" destId="{941129D5-BEA7-4847-971B-D05C3F6FD191}" srcOrd="1" destOrd="0" parTransId="{0C798C35-9A0F-4887-A04F-3BC559024530}" sibTransId="{A55BDD6E-54AA-4F37-A07E-1EA1BCC04677}"/>
    <dgm:cxn modelId="{6FB3B6E2-DA57-4BC8-A2E5-7958EBE7EE7E}" type="presOf" srcId="{941129D5-BEA7-4847-971B-D05C3F6FD191}" destId="{EA00AF01-F5A8-4BB2-8505-F4FEE0237CB7}" srcOrd="0" destOrd="0" presId="urn:microsoft.com/office/officeart/2005/8/layout/vList3"/>
    <dgm:cxn modelId="{418AECE8-B4E9-4D01-8719-5DFB3F66B5F6}" type="presOf" srcId="{6CA4E09F-05C5-426D-A699-E58EFC7EE54A}" destId="{80F43310-65EE-4B1B-9F75-BA2AEC2678E8}" srcOrd="0" destOrd="0" presId="urn:microsoft.com/office/officeart/2005/8/layout/vList3"/>
    <dgm:cxn modelId="{0A0D1DFA-FE8D-4D49-AFF1-441D8ACD138D}" type="presOf" srcId="{1D457AC9-4408-42A6-9BEA-2367D131D1EC}" destId="{349CB6F6-69C3-494C-A641-004084F2002C}" srcOrd="0" destOrd="0" presId="urn:microsoft.com/office/officeart/2005/8/layout/vList3"/>
    <dgm:cxn modelId="{FE380740-F50B-4A92-8D47-C58034E8A035}" type="presParOf" srcId="{71FA81F1-2084-41E4-97D1-FD929279A2AD}" destId="{D97615F7-B629-4C44-95F1-848A1BF63824}" srcOrd="0" destOrd="0" presId="urn:microsoft.com/office/officeart/2005/8/layout/vList3"/>
    <dgm:cxn modelId="{0933EE27-96CE-483F-BBBD-BD09EE769225}" type="presParOf" srcId="{D97615F7-B629-4C44-95F1-848A1BF63824}" destId="{F6146FFC-0D96-4EBE-AEF7-03893E59EF52}" srcOrd="0" destOrd="0" presId="urn:microsoft.com/office/officeart/2005/8/layout/vList3"/>
    <dgm:cxn modelId="{C1E7DA50-5FD9-4316-99CD-041EED7717D3}" type="presParOf" srcId="{D97615F7-B629-4C44-95F1-848A1BF63824}" destId="{DCAAF0A7-F98B-4533-911B-71997B17B94B}" srcOrd="1" destOrd="0" presId="urn:microsoft.com/office/officeart/2005/8/layout/vList3"/>
    <dgm:cxn modelId="{7A53786F-D9E8-43E8-914A-0581BAC10AFA}" type="presParOf" srcId="{71FA81F1-2084-41E4-97D1-FD929279A2AD}" destId="{3E086242-19E6-45BB-AD07-0C900FEAC3AF}" srcOrd="1" destOrd="0" presId="urn:microsoft.com/office/officeart/2005/8/layout/vList3"/>
    <dgm:cxn modelId="{D205F547-BB89-4258-B55B-7A597192CD3D}" type="presParOf" srcId="{71FA81F1-2084-41E4-97D1-FD929279A2AD}" destId="{698C2F02-5DFC-4570-B8E4-2635183081CE}" srcOrd="2" destOrd="0" presId="urn:microsoft.com/office/officeart/2005/8/layout/vList3"/>
    <dgm:cxn modelId="{4B5AE545-5C6D-4EC6-9145-55EC12526C1C}" type="presParOf" srcId="{698C2F02-5DFC-4570-B8E4-2635183081CE}" destId="{AA8FA374-4CA5-4799-B7EE-D145C1FBC065}" srcOrd="0" destOrd="0" presId="urn:microsoft.com/office/officeart/2005/8/layout/vList3"/>
    <dgm:cxn modelId="{AD040E7D-A7E3-4080-AD94-93EC53F74888}" type="presParOf" srcId="{698C2F02-5DFC-4570-B8E4-2635183081CE}" destId="{EA00AF01-F5A8-4BB2-8505-F4FEE0237CB7}" srcOrd="1" destOrd="0" presId="urn:microsoft.com/office/officeart/2005/8/layout/vList3"/>
    <dgm:cxn modelId="{6BE27E57-F192-442D-8901-70A552BB8DB4}" type="presParOf" srcId="{71FA81F1-2084-41E4-97D1-FD929279A2AD}" destId="{6FE301A7-9E98-4CB0-983C-99CC506943AD}" srcOrd="3" destOrd="0" presId="urn:microsoft.com/office/officeart/2005/8/layout/vList3"/>
    <dgm:cxn modelId="{8E7623DA-5633-4DC4-8BEE-EA7E2DE7316B}" type="presParOf" srcId="{71FA81F1-2084-41E4-97D1-FD929279A2AD}" destId="{1F35F8C6-52BD-4450-82D8-9AA4B6D01619}" srcOrd="4" destOrd="0" presId="urn:microsoft.com/office/officeart/2005/8/layout/vList3"/>
    <dgm:cxn modelId="{CC9C4742-2123-4CBF-9C18-CD586E6DAA27}" type="presParOf" srcId="{1F35F8C6-52BD-4450-82D8-9AA4B6D01619}" destId="{B04EC62F-6B29-41C4-A8AD-EF6D33FF079B}" srcOrd="0" destOrd="0" presId="urn:microsoft.com/office/officeart/2005/8/layout/vList3"/>
    <dgm:cxn modelId="{DBF7CA27-2157-4D97-9402-25B317B75C26}" type="presParOf" srcId="{1F35F8C6-52BD-4450-82D8-9AA4B6D01619}" destId="{349CB6F6-69C3-494C-A641-004084F2002C}" srcOrd="1" destOrd="0" presId="urn:microsoft.com/office/officeart/2005/8/layout/vList3"/>
    <dgm:cxn modelId="{533F8C4C-68ED-4D90-8FAE-2C443C2D05B4}" type="presParOf" srcId="{71FA81F1-2084-41E4-97D1-FD929279A2AD}" destId="{B7339A3C-9879-413E-87BC-6010A19DE7D5}" srcOrd="5" destOrd="0" presId="urn:microsoft.com/office/officeart/2005/8/layout/vList3"/>
    <dgm:cxn modelId="{1CE8F4A6-318F-4E8B-81FB-1D4F1BFFEBF8}" type="presParOf" srcId="{71FA81F1-2084-41E4-97D1-FD929279A2AD}" destId="{B7B2A5B7-7B2D-4CED-93E1-4DE676D9D99B}" srcOrd="6" destOrd="0" presId="urn:microsoft.com/office/officeart/2005/8/layout/vList3"/>
    <dgm:cxn modelId="{C59E87F2-D238-4BC6-AF15-61B9D68CC71D}" type="presParOf" srcId="{B7B2A5B7-7B2D-4CED-93E1-4DE676D9D99B}" destId="{D5ADF55A-FAAC-4B2B-8062-5FE1FCF801E1}" srcOrd="0" destOrd="0" presId="urn:microsoft.com/office/officeart/2005/8/layout/vList3"/>
    <dgm:cxn modelId="{621147BD-9C0F-41CC-8C6A-F16ED86FA174}" type="presParOf" srcId="{B7B2A5B7-7B2D-4CED-93E1-4DE676D9D99B}" destId="{80F43310-65EE-4B1B-9F75-BA2AEC2678E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AAF0A7-F98B-4533-911B-71997B17B94B}">
      <dsp:nvSpPr>
        <dsp:cNvPr id="0" name=""/>
        <dsp:cNvSpPr/>
      </dsp:nvSpPr>
      <dsp:spPr>
        <a:xfrm rot="10800000">
          <a:off x="2040539" y="1054"/>
          <a:ext cx="7296912" cy="8103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356" tIns="102870" rIns="192024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There are 3 common types of skin cancer:</a:t>
          </a:r>
        </a:p>
      </dsp:txBody>
      <dsp:txXfrm rot="10800000">
        <a:off x="2243134" y="1054"/>
        <a:ext cx="7094317" cy="810382"/>
      </dsp:txXfrm>
    </dsp:sp>
    <dsp:sp modelId="{F6146FFC-0D96-4EBE-AEF7-03893E59EF52}">
      <dsp:nvSpPr>
        <dsp:cNvPr id="0" name=""/>
        <dsp:cNvSpPr/>
      </dsp:nvSpPr>
      <dsp:spPr>
        <a:xfrm>
          <a:off x="1635348" y="1054"/>
          <a:ext cx="810382" cy="810382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0AF01-F5A8-4BB2-8505-F4FEE0237CB7}">
      <dsp:nvSpPr>
        <dsp:cNvPr id="0" name=""/>
        <dsp:cNvSpPr/>
      </dsp:nvSpPr>
      <dsp:spPr>
        <a:xfrm rot="10800000">
          <a:off x="2040539" y="1025624"/>
          <a:ext cx="7296912" cy="8103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356" tIns="102870" rIns="192024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Basal Cell Carcinoma</a:t>
          </a:r>
        </a:p>
      </dsp:txBody>
      <dsp:txXfrm rot="10800000">
        <a:off x="2243134" y="1025624"/>
        <a:ext cx="7094317" cy="810382"/>
      </dsp:txXfrm>
    </dsp:sp>
    <dsp:sp modelId="{AA8FA374-4CA5-4799-B7EE-D145C1FBC065}">
      <dsp:nvSpPr>
        <dsp:cNvPr id="0" name=""/>
        <dsp:cNvSpPr/>
      </dsp:nvSpPr>
      <dsp:spPr>
        <a:xfrm>
          <a:off x="1635348" y="1025624"/>
          <a:ext cx="810382" cy="81038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9CB6F6-69C3-494C-A641-004084F2002C}">
      <dsp:nvSpPr>
        <dsp:cNvPr id="0" name=""/>
        <dsp:cNvSpPr/>
      </dsp:nvSpPr>
      <dsp:spPr>
        <a:xfrm rot="10800000">
          <a:off x="2040539" y="2050193"/>
          <a:ext cx="7296912" cy="8103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356" tIns="102870" rIns="192024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Squamous Cell Carcinoma</a:t>
          </a:r>
        </a:p>
      </dsp:txBody>
      <dsp:txXfrm rot="10800000">
        <a:off x="2243134" y="2050193"/>
        <a:ext cx="7094317" cy="810382"/>
      </dsp:txXfrm>
    </dsp:sp>
    <dsp:sp modelId="{B04EC62F-6B29-41C4-A8AD-EF6D33FF079B}">
      <dsp:nvSpPr>
        <dsp:cNvPr id="0" name=""/>
        <dsp:cNvSpPr/>
      </dsp:nvSpPr>
      <dsp:spPr>
        <a:xfrm>
          <a:off x="1635348" y="2050193"/>
          <a:ext cx="810382" cy="81038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F43310-65EE-4B1B-9F75-BA2AEC2678E8}">
      <dsp:nvSpPr>
        <dsp:cNvPr id="0" name=""/>
        <dsp:cNvSpPr/>
      </dsp:nvSpPr>
      <dsp:spPr>
        <a:xfrm rot="10800000">
          <a:off x="2040539" y="3074762"/>
          <a:ext cx="7296912" cy="8103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356" tIns="102870" rIns="192024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Melanoma</a:t>
          </a:r>
        </a:p>
      </dsp:txBody>
      <dsp:txXfrm rot="10800000">
        <a:off x="2243134" y="3074762"/>
        <a:ext cx="7094317" cy="810382"/>
      </dsp:txXfrm>
    </dsp:sp>
    <dsp:sp modelId="{D5ADF55A-FAAC-4B2B-8062-5FE1FCF801E1}">
      <dsp:nvSpPr>
        <dsp:cNvPr id="0" name=""/>
        <dsp:cNvSpPr/>
      </dsp:nvSpPr>
      <dsp:spPr>
        <a:xfrm>
          <a:off x="1635348" y="3074762"/>
          <a:ext cx="810382" cy="810382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E6981-4607-2F48-B839-AA4A4992C7F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4216D-639D-724F-BAC3-B24839F9E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69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49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3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28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67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88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sz="1200" dirty="0"/>
              <a:t>Incidence of melanoma has </a:t>
            </a:r>
            <a:r>
              <a:rPr lang="en-US" sz="1200" b="1" dirty="0"/>
              <a:t>doubled</a:t>
            </a:r>
            <a:r>
              <a:rPr lang="en-US" sz="1200" dirty="0"/>
              <a:t> in the US over the last 20 years in young women.</a:t>
            </a:r>
            <a:br>
              <a:rPr lang="en-US" sz="1200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32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45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24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95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 of UVR 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photoaging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mediated by ROS</a:t>
            </a:r>
          </a:p>
          <a:p>
            <a:pPr marL="628650" lvl="1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ROS generation results from interactions between UV photons and endogenous photosensitizers (porphyrins, riboflavin, quinines, trans-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urocanic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acid) that become excited and subsequently react with 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produce ROS including free radicals such as superoxide anion radical (O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-) and hydroxyl radical (OH-) in addition to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nonradicals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such as singlet oxygen (O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hydrogen peroxide (H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 of MMPs increases with exposure to UVB light, increasing the destruction of existing collagen and also decreasing the production of de novo collagen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77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59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078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UV photons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react with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endogenous photosensitizers (porphyrins, riboflavin, quinines, trans-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urocanic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acid)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become excited and subsequently react with 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produce ROS including free radicals such as superoxide anion radical (O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-) and hydroxyl radical (OH-) in addition to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nonradicals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such as singlet oxygen (O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hydrogen peroxide (H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singlet oxygen anion induces guanine moiety oxidation followed by structural rearrangement and 8-oxo-7,8-dihydroguanine (8-oxo-G) and 8-oxo-7,8-dihydro-2’-deoxyguanosine (8-oxo-dG) formation, which is the biochemical marker of UV-A-induced DNA damage</a:t>
            </a:r>
            <a:r>
              <a:rPr lang="en-US" dirty="0">
                <a:effectLst/>
              </a:rPr>
              <a:t> </a:t>
            </a:r>
          </a:p>
          <a:p>
            <a:pPr marL="171450" indent="-171450">
              <a:buFontTx/>
              <a:buChar char="-"/>
            </a:pPr>
            <a:endParaRPr lang="en-US" dirty="0">
              <a:effectLst/>
            </a:endParaRP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1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87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7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576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695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93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652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677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73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698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727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93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859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811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081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447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775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411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419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16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016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349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823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252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75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03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27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40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92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4216D-639D-724F-BAC3-B24839F9E8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57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28" name="Rectangle 16">
            <a:extLst>
              <a:ext uri="{FF2B5EF4-FFF2-40B4-BE49-F238E27FC236}">
                <a16:creationId xmlns:a16="http://schemas.microsoft.com/office/drawing/2014/main" id="{459BA9EC-3FF7-44EC-9EA0-C147CACE550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3FDA7000-35B6-4FC9-8BA9-97A4F3300413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90129" name="Rectangle 17">
            <a:extLst>
              <a:ext uri="{FF2B5EF4-FFF2-40B4-BE49-F238E27FC236}">
                <a16:creationId xmlns:a16="http://schemas.microsoft.com/office/drawing/2014/main" id="{7E2D33F3-893B-49A4-B076-69695C78363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0130" name="Rectangle 18">
            <a:extLst>
              <a:ext uri="{FF2B5EF4-FFF2-40B4-BE49-F238E27FC236}">
                <a16:creationId xmlns:a16="http://schemas.microsoft.com/office/drawing/2014/main" id="{022D4BDE-31EB-4B1F-8D30-024678CD036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8757D29-3A95-47B8-9804-3F4EB4839129}" type="slidenum">
              <a:rPr lang="en-US" smtClean="0"/>
              <a:t>‹#›</a:t>
            </a:fld>
            <a:endParaRPr lang="en-US"/>
          </a:p>
        </p:txBody>
      </p:sp>
      <p:sp>
        <p:nvSpPr>
          <p:cNvPr id="90131" name="Rectangle 19">
            <a:extLst>
              <a:ext uri="{FF2B5EF4-FFF2-40B4-BE49-F238E27FC236}">
                <a16:creationId xmlns:a16="http://schemas.microsoft.com/office/drawing/2014/main" id="{6F5157CF-E0F7-4CB3-AE59-EE4C24318F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1828800"/>
            <a:ext cx="8026400" cy="22098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90132" name="Rectangle 20">
            <a:extLst>
              <a:ext uri="{FF2B5EF4-FFF2-40B4-BE49-F238E27FC236}">
                <a16:creationId xmlns:a16="http://schemas.microsoft.com/office/drawing/2014/main" id="{B7D7F944-7CBF-4764-A0A3-FF71EB19D13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09600" y="4267200"/>
            <a:ext cx="8026400" cy="1752600"/>
          </a:xfr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928426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EC586-A1D5-4C3B-BE26-20761FDC9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B53CA-F53C-40EA-BC17-266A30AEFB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87551E-511C-407A-A2F6-B1AE6FDB7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3225F-0677-4CF0-A32F-39D0634D40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37EF7-3E8A-412A-8BC1-452D31373C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8757D29-3A95-47B8-9804-3F4EB483912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E43ECD-AC47-4E45-A11D-38DE5D1ACCB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FDA7000-35B6-4FC9-8BA9-97A4F3300413}" type="datetimeFigureOut">
              <a:rPr lang="en-US" smtClean="0"/>
              <a:t>6/8/2022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97920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7DE33-B6DE-4BE3-B28B-95A922CEB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F2395D-B9E7-4237-85C2-701B611A6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37D1A6-BAEA-4403-A272-792C6740E9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0ECCB-4264-478A-AF38-F0A46F6E23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8757D29-3A95-47B8-9804-3F4EB483912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FC1C62D-4E58-4618-9563-C4438A59013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FDA7000-35B6-4FC9-8BA9-97A4F3300413}" type="datetimeFigureOut">
              <a:rPr lang="en-US" smtClean="0"/>
              <a:t>6/8/2022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35621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58753B-99DA-436C-AB96-DD1961E1A5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D7D15C-3743-45AE-B863-C9E7FBADA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D8A774-C331-4742-8FB2-F66D4B2850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DEF4D4-A463-46E2-AF2E-EF1E07D479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8757D29-3A95-47B8-9804-3F4EB483912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3D27681-BAF2-4B60-9F0F-72D33278FF5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FDA7000-35B6-4FC9-8BA9-97A4F3300413}" type="datetimeFigureOut">
              <a:rPr lang="en-US" smtClean="0"/>
              <a:t>6/8/2022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73632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1E96C-F6DF-4731-88DC-6E6C4E58B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FAEA6-2592-4044-A21C-EE5B246ACE9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49969040-9B7C-4B71-A5BF-18124F9308F0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A335-7058-4941-8FB9-28C6321934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FFA89-884B-44D0-B1BC-036AB698C2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88757D29-3A95-47B8-9804-3F4EB483912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605A53-3FE8-4110-9E5C-611387E1C9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FDA7000-35B6-4FC9-8BA9-97A4F3300413}" type="datetimeFigureOut">
              <a:rPr lang="en-US" smtClean="0"/>
              <a:t>6/8/2022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82450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4CDA6-23F8-42FE-B4F6-FB24C9832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F53EB612-0C5F-48CD-8BC9-5F4539A5EB53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7F0E4D-E31D-4D62-B25E-C460B239F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0BDE4-4831-4AFD-8D57-E83EF055AE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F4072-9C78-4530-9205-4BA8B3FDD5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88757D29-3A95-47B8-9804-3F4EB483912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7FF144-7403-436C-82A1-4CB946997DD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FDA7000-35B6-4FC9-8BA9-97A4F3300413}" type="datetimeFigureOut">
              <a:rPr lang="en-US" smtClean="0"/>
              <a:t>6/8/2022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26638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1AB14-A4E4-4290-9684-FED1A4A4A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F094F-43E4-4630-9477-B970A23BE44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109728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2F5E28-B3D9-4A44-A4EB-D811DCAFF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4000500"/>
            <a:ext cx="109728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A427F-8CCD-47E5-8EF6-52D4511923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DD0C6-B2C8-446A-9A34-4B31E2497D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88757D29-3A95-47B8-9804-3F4EB483912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D0981-1A60-4AA3-A5EC-C875F6FBF16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FDA7000-35B6-4FC9-8BA9-97A4F3300413}" type="datetimeFigureOut">
              <a:rPr lang="en-US" smtClean="0"/>
              <a:t>6/8/2022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33553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47EF5E23-6BB6-4BBF-8E18-E47082EE4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5647" y="280386"/>
            <a:ext cx="3276600" cy="4914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3B2CF3-F264-4A89-9875-703A9CECD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45DC83-8417-4BE3-89D5-729D281B5AF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1DCCB-D9A0-4721-831F-292A4BBCD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03563-C664-4027-AE9A-3959C4F07E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A71D2-38A3-4DA6-A99D-CB5C480CCF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88757D29-3A95-47B8-9804-3F4EB483912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DAB1E9-425F-471E-94ED-C8D8470AC343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FDA7000-35B6-4FC9-8BA9-97A4F3300413}" type="datetimeFigureOut">
              <a:rPr lang="en-US" smtClean="0"/>
              <a:t>6/8/2022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19961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A7000-35B6-4FC9-8BA9-97A4F3300413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57D29-3A95-47B8-9804-3F4EB4839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4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621B012-E485-4432-8E92-06B6CD129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5647" y="280386"/>
            <a:ext cx="3276600" cy="4914900"/>
          </a:xfrm>
          <a:prstGeom prst="rect">
            <a:avLst/>
          </a:prstGeom>
        </p:spPr>
      </p:pic>
      <p:sp>
        <p:nvSpPr>
          <p:cNvPr id="8" name="Teardrop 7">
            <a:extLst>
              <a:ext uri="{FF2B5EF4-FFF2-40B4-BE49-F238E27FC236}">
                <a16:creationId xmlns:a16="http://schemas.microsoft.com/office/drawing/2014/main" id="{19924C14-3A19-42CC-8D8F-E22AE16D2054}"/>
              </a:ext>
            </a:extLst>
          </p:cNvPr>
          <p:cNvSpPr/>
          <p:nvPr/>
        </p:nvSpPr>
        <p:spPr bwMode="auto">
          <a:xfrm>
            <a:off x="10160000" y="304800"/>
            <a:ext cx="1727200" cy="1295400"/>
          </a:xfrm>
          <a:prstGeom prst="teardrop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Your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Logo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Here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05B098-0BE0-4768-B80D-04A94ADA6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8839200" cy="13716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E347F-5AE7-459C-804A-A76B42529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81200"/>
            <a:ext cx="10972800" cy="22860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742950" indent="-28575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2F76818-4AA3-44E9-9AAD-3077275B33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813700"/>
            <a:ext cx="5257553" cy="176391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1600" b="0" i="0" smtClean="0"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dolore magna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minim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exercitation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nisi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B0DB3A8-1CB9-4CE2-808B-6818C788C6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4846" y="4819356"/>
            <a:ext cx="5257553" cy="175260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culpa qui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anim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F6C714-A295-4B23-B6EB-44DBA647EA79}"/>
              </a:ext>
            </a:extLst>
          </p:cNvPr>
          <p:cNvSpPr/>
          <p:nvPr/>
        </p:nvSpPr>
        <p:spPr bwMode="auto">
          <a:xfrm>
            <a:off x="-25646" y="6653815"/>
            <a:ext cx="1549647" cy="20418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48055A-F52F-4DF7-8485-ADA40EC93657}"/>
              </a:ext>
            </a:extLst>
          </p:cNvPr>
          <p:cNvSpPr/>
          <p:nvPr/>
        </p:nvSpPr>
        <p:spPr bwMode="auto">
          <a:xfrm>
            <a:off x="1524001" y="6653814"/>
            <a:ext cx="1549647" cy="204186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D68D3C-504C-4110-BC13-B5E8D9E94CE9}"/>
              </a:ext>
            </a:extLst>
          </p:cNvPr>
          <p:cNvSpPr/>
          <p:nvPr/>
        </p:nvSpPr>
        <p:spPr bwMode="auto">
          <a:xfrm>
            <a:off x="3073647" y="6655200"/>
            <a:ext cx="1549647" cy="20418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768230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46826C-ABAD-429F-A9E4-43394DFC67BF}"/>
              </a:ext>
            </a:extLst>
          </p:cNvPr>
          <p:cNvSpPr/>
          <p:nvPr/>
        </p:nvSpPr>
        <p:spPr bwMode="auto">
          <a:xfrm>
            <a:off x="-25646" y="6653815"/>
            <a:ext cx="1549647" cy="20418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8D4AEC-4B43-46E5-8AE8-C3C62F20AE55}"/>
              </a:ext>
            </a:extLst>
          </p:cNvPr>
          <p:cNvSpPr/>
          <p:nvPr/>
        </p:nvSpPr>
        <p:spPr bwMode="auto">
          <a:xfrm>
            <a:off x="1524001" y="6653814"/>
            <a:ext cx="1549647" cy="20418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21B012-E485-4432-8E92-06B6CD129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5647" y="280386"/>
            <a:ext cx="3276600" cy="4914900"/>
          </a:xfrm>
          <a:prstGeom prst="rect">
            <a:avLst/>
          </a:prstGeom>
        </p:spPr>
      </p:pic>
      <p:sp>
        <p:nvSpPr>
          <p:cNvPr id="8" name="Teardrop 7">
            <a:extLst>
              <a:ext uri="{FF2B5EF4-FFF2-40B4-BE49-F238E27FC236}">
                <a16:creationId xmlns:a16="http://schemas.microsoft.com/office/drawing/2014/main" id="{19924C14-3A19-42CC-8D8F-E22AE16D2054}"/>
              </a:ext>
            </a:extLst>
          </p:cNvPr>
          <p:cNvSpPr/>
          <p:nvPr/>
        </p:nvSpPr>
        <p:spPr bwMode="auto">
          <a:xfrm>
            <a:off x="10160000" y="304800"/>
            <a:ext cx="1727200" cy="1295400"/>
          </a:xfrm>
          <a:prstGeom prst="teardrop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Your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Logo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Here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05B098-0BE0-4768-B80D-04A94ADA6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8839200" cy="13716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E347F-5AE7-459C-804A-A76B42529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81200"/>
            <a:ext cx="10972800" cy="22860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742950" indent="-28575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81BB34-969D-4DC0-B614-111CD0D33B9E}"/>
              </a:ext>
            </a:extLst>
          </p:cNvPr>
          <p:cNvSpPr/>
          <p:nvPr/>
        </p:nvSpPr>
        <p:spPr bwMode="auto">
          <a:xfrm>
            <a:off x="3073647" y="6655200"/>
            <a:ext cx="1549647" cy="204186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8240067-A805-4863-8922-F1ECCD755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843771"/>
            <a:ext cx="5257553" cy="176391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1600" b="0" i="0" smtClean="0"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dolore magna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minim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exercitation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nisi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34370B67-26C4-4736-AE21-DAC5BB7846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4846" y="4849427"/>
            <a:ext cx="5257553" cy="175260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culpa qui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anim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714878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82419-55CF-4F65-871F-4636BC6E6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A3A8E-0C10-47D9-A259-FEB1BC54B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C5B3ED-AA7B-43FD-918F-88BC8846D4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4508FF-CE70-41B5-8350-AD21D0D192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8757D29-3A95-47B8-9804-3F4EB483912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E8996F7-1EF6-4D60-9922-0F5705885D3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FDA7000-35B6-4FC9-8BA9-97A4F3300413}" type="datetimeFigureOut">
              <a:rPr lang="en-US" smtClean="0"/>
              <a:t>6/8/2022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32037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14F50-94D9-4770-88FD-290F32065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22503-8C79-4C95-AF4B-5E91AB1FA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ECBD3-B377-444F-8DF4-300CB6A81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43AC2-9AD3-45DC-A27D-E71BFCB72B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61B1C-0D65-4516-A592-7F77EEF15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8757D29-3A95-47B8-9804-3F4EB483912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6D0EDD-0544-4C4B-94A4-3E483E114BD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FDA7000-35B6-4FC9-8BA9-97A4F3300413}" type="datetimeFigureOut">
              <a:rPr lang="en-US" smtClean="0"/>
              <a:t>6/8/2022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31793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0C591-EA90-4B57-9921-74EF6448D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43DB3-6696-4FD4-BAA5-1EFE33E1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DCCA28-11D6-44BD-A537-D7499A432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AC5B57-6AC6-4CC6-AC87-4E05B6328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D0D7A7-D4C4-4C5F-88FF-E7B998717B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53355ED-EDFE-4CCE-9320-4DE6B9F220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125A962-6AD7-4D90-81A0-D66027D7A8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8757D29-3A95-47B8-9804-3F4EB483912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1A0AE07-717B-48B1-B906-2A8B44531E8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FDA7000-35B6-4FC9-8BA9-97A4F3300413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66E5-0251-4915-BA44-7536B376918E}"/>
              </a:ext>
            </a:extLst>
          </p:cNvPr>
          <p:cNvSpPr/>
          <p:nvPr/>
        </p:nvSpPr>
        <p:spPr bwMode="auto">
          <a:xfrm>
            <a:off x="-25646" y="6705602"/>
            <a:ext cx="1549647" cy="152399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8A068F-2C0D-4C0E-AB49-924CC7899F58}"/>
              </a:ext>
            </a:extLst>
          </p:cNvPr>
          <p:cNvSpPr/>
          <p:nvPr/>
        </p:nvSpPr>
        <p:spPr bwMode="auto">
          <a:xfrm>
            <a:off x="1524001" y="6705601"/>
            <a:ext cx="1549647" cy="152399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F759BD81-AEBA-44D0-9D9F-36C2611884C1}"/>
              </a:ext>
            </a:extLst>
          </p:cNvPr>
          <p:cNvSpPr/>
          <p:nvPr/>
        </p:nvSpPr>
        <p:spPr bwMode="auto">
          <a:xfrm>
            <a:off x="10160000" y="304800"/>
            <a:ext cx="1727200" cy="1295400"/>
          </a:xfrm>
          <a:prstGeom prst="teardrop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Your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Logo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Here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E82049-6938-432B-9810-A161723A712B}"/>
              </a:ext>
            </a:extLst>
          </p:cNvPr>
          <p:cNvSpPr/>
          <p:nvPr/>
        </p:nvSpPr>
        <p:spPr bwMode="auto">
          <a:xfrm>
            <a:off x="3073647" y="6706987"/>
            <a:ext cx="1549647" cy="15239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5311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90C49-125F-42A5-AE43-6D9FD74E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C073F6-DCFF-448F-B0EF-F92E8FAB19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E47F1-7E15-4CC6-B707-DE6E53CE5C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8757D29-3A95-47B8-9804-3F4EB483912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B42D0-67DF-492A-AA4F-8C7BF4FFC17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FDA7000-35B6-4FC9-8BA9-97A4F3300413}" type="datetimeFigureOut">
              <a:rPr lang="en-US" smtClean="0"/>
              <a:t>6/8/2022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31823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ACD0EE-DDB9-4CC4-86C3-26B77087A8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CF8D65-5DE3-41F0-8EB5-0FBAE7F709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8757D29-3A95-47B8-9804-3F4EB483912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8A8FA-1F9D-4D5D-B546-0624AFD9AF2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FDA7000-35B6-4FC9-8BA9-97A4F3300413}" type="datetimeFigureOut">
              <a:rPr lang="en-US" smtClean="0"/>
              <a:t>6/8/2022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56756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523F5-3B59-493C-B25F-2A1DE8BD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6672A-7F8A-4C88-AF06-4AED42E43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6C8A1D-18C5-49D9-9BAB-695EE51FC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DCEA0-F33E-4A89-B1D8-7E6A90D302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20F60-2013-477D-AF97-BEADC5E11C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8757D29-3A95-47B8-9804-3F4EB483912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FDA6F6-2B1F-4307-B595-082A72A73FB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FDA7000-35B6-4FC9-8BA9-97A4F3300413}" type="datetimeFigureOut">
              <a:rPr lang="en-US" smtClean="0"/>
              <a:t>6/8/2022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80296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EC692341-3FBB-4D72-8D7A-99C53C0CC8E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EA30F629-9CEF-4795-A3C2-A5CAA3DCFC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anose="020B0A04020102020204" pitchFamily="34" charset="0"/>
              </a:defRPr>
            </a:lvl1pPr>
          </a:lstStyle>
          <a:p>
            <a:fld id="{88757D29-3A95-47B8-9804-3F4EB4839129}" type="slidenum">
              <a:rPr lang="en-US" smtClean="0"/>
              <a:t>‹#›</a:t>
            </a:fld>
            <a:endParaRPr lang="en-US"/>
          </a:p>
        </p:txBody>
      </p:sp>
      <p:sp>
        <p:nvSpPr>
          <p:cNvPr id="89102" name="Rectangle 14">
            <a:extLst>
              <a:ext uri="{FF2B5EF4-FFF2-40B4-BE49-F238E27FC236}">
                <a16:creationId xmlns:a16="http://schemas.microsoft.com/office/drawing/2014/main" id="{4B7B9951-3701-4354-B91C-253E5761B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89103" name="Rectangle 15">
            <a:extLst>
              <a:ext uri="{FF2B5EF4-FFF2-40B4-BE49-F238E27FC236}">
                <a16:creationId xmlns:a16="http://schemas.microsoft.com/office/drawing/2014/main" id="{B9BE8716-491D-419F-AF72-149E614B36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89104" name="Rectangle 16">
            <a:extLst>
              <a:ext uri="{FF2B5EF4-FFF2-40B4-BE49-F238E27FC236}">
                <a16:creationId xmlns:a16="http://schemas.microsoft.com/office/drawing/2014/main" id="{79BE2190-CBBA-4903-A1E0-C6985C4AB86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3FDA7000-35B6-4FC9-8BA9-97A4F3300413}" type="datetimeFigureOut">
              <a:rPr lang="en-US" smtClean="0"/>
              <a:t>6/8/2022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13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8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6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books/NBK481862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hyperlink" Target="https://www.cancer.org/research/cancer-facts-statistics/all-cancer-facts-figures/cancer-facts-figures-2019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-147369"/>
            <a:ext cx="12192000" cy="700536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endParaRPr lang="en-US" sz="7200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601" y="0"/>
            <a:ext cx="3273559" cy="110161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074420" y="1690254"/>
            <a:ext cx="10043160" cy="2987040"/>
          </a:xfrm>
        </p:spPr>
        <p:txBody>
          <a:bodyPr/>
          <a:lstStyle/>
          <a:p>
            <a:r>
              <a:rPr lang="en-US" sz="8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SKIN CANCER &amp; SUN SAFETY</a:t>
            </a:r>
          </a:p>
        </p:txBody>
      </p:sp>
    </p:spTree>
    <p:extLst>
      <p:ext uri="{BB962C8B-B14F-4D97-AF65-F5344CB8AC3E}">
        <p14:creationId xmlns:p14="http://schemas.microsoft.com/office/powerpoint/2010/main" val="3000032495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639" y="-123632"/>
            <a:ext cx="10972800" cy="1371600"/>
          </a:xfrm>
        </p:spPr>
        <p:txBody>
          <a:bodyPr/>
          <a:lstStyle/>
          <a:p>
            <a:r>
              <a:rPr lang="en-US" dirty="0"/>
              <a:t>Mohs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561" y="1124336"/>
            <a:ext cx="6748272" cy="4718179"/>
          </a:xfrm>
        </p:spPr>
        <p:txBody>
          <a:bodyPr>
            <a:noAutofit/>
          </a:bodyPr>
          <a:lstStyle/>
          <a:p>
            <a:r>
              <a:rPr lang="en-US" sz="2800" dirty="0"/>
              <a:t>- Mohs surgery is a technique used to treat skin cancer</a:t>
            </a:r>
          </a:p>
          <a:p>
            <a:r>
              <a:rPr lang="en-US" sz="2800" dirty="0"/>
              <a:t>- Thin layers of cancer tissue are progressively removed and examined under a microscope until all of the cancerous tissue is removed</a:t>
            </a:r>
          </a:p>
          <a:p>
            <a:r>
              <a:rPr lang="en-US" sz="2800" dirty="0"/>
              <a:t>- This technique allows examination of the margins in real time to ensure that all of the cancer is removed</a:t>
            </a:r>
          </a:p>
          <a:p>
            <a:r>
              <a:rPr lang="en-US" sz="2800" dirty="0"/>
              <a:t>- It also allows for the least amount of tissue to be removed so that the scar is minimized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500" y="948553"/>
            <a:ext cx="3132701" cy="4436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5949577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80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92" y="236249"/>
            <a:ext cx="10972800" cy="1371600"/>
          </a:xfrm>
        </p:spPr>
        <p:txBody>
          <a:bodyPr/>
          <a:lstStyle/>
          <a:p>
            <a:r>
              <a:rPr lang="en-US" sz="4000" dirty="0"/>
              <a:t>Cutaneous squamous cell carcinoma (SCC)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792" y="1412766"/>
            <a:ext cx="8301526" cy="4600928"/>
          </a:xfrm>
        </p:spPr>
        <p:txBody>
          <a:bodyPr>
            <a:noAutofit/>
          </a:bodyPr>
          <a:lstStyle/>
          <a:p>
            <a:r>
              <a:rPr lang="en-US" sz="2300" dirty="0"/>
              <a:t>- Cancer of the </a:t>
            </a:r>
            <a:r>
              <a:rPr lang="en-US" sz="2300" b="1" dirty="0"/>
              <a:t>squamous cells</a:t>
            </a:r>
            <a:r>
              <a:rPr lang="en-US" sz="2300" dirty="0"/>
              <a:t>, which are the flat cells in the upper epidermis that are constantly turning over</a:t>
            </a:r>
          </a:p>
          <a:p>
            <a:r>
              <a:rPr lang="en-US" sz="2300" dirty="0"/>
              <a:t>- It is estimated that </a:t>
            </a:r>
            <a:r>
              <a:rPr lang="en-US" sz="2300" b="1" dirty="0"/>
              <a:t>over a million </a:t>
            </a:r>
            <a:r>
              <a:rPr lang="en-US" sz="2300" dirty="0"/>
              <a:t>SCCs are diagnosed in the US each year, with about 5% of SCCs metastasizing (spreading to other parts of the body)</a:t>
            </a:r>
          </a:p>
          <a:p>
            <a:r>
              <a:rPr lang="en-US" sz="2300" dirty="0"/>
              <a:t>- Risk factors: Sun exposures, older age, incidence in men&gt;women, immunosuppression, chronic inflammation, genetic disorders (XP)/family history</a:t>
            </a:r>
          </a:p>
          <a:p>
            <a:r>
              <a:rPr lang="en-US" sz="2300" dirty="0"/>
              <a:t>- Gross appearance: Ulceration with scaling</a:t>
            </a:r>
          </a:p>
          <a:p>
            <a:r>
              <a:rPr lang="en-US" sz="2300" dirty="0"/>
              <a:t>- Histologic Appearance (what it looks like under a microscope): </a:t>
            </a:r>
            <a:br>
              <a:rPr lang="en-US" sz="2300" dirty="0"/>
            </a:br>
            <a:r>
              <a:rPr lang="en-US" sz="2300" dirty="0"/>
              <a:t>Keratin pearls with nests of squamous cells extending </a:t>
            </a:r>
            <a:br>
              <a:rPr lang="en-US" sz="2300" dirty="0"/>
            </a:br>
            <a:r>
              <a:rPr lang="en-US" sz="2300" dirty="0"/>
              <a:t>into the dermis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3318" y="1543877"/>
            <a:ext cx="2786100" cy="1885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318" y="3939501"/>
            <a:ext cx="2786100" cy="207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53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08143"/>
            <a:ext cx="10972800" cy="1371600"/>
          </a:xfrm>
        </p:spPr>
        <p:txBody>
          <a:bodyPr/>
          <a:lstStyle/>
          <a:p>
            <a:r>
              <a:rPr lang="en-US" sz="4000" dirty="0"/>
              <a:t>Cutaneous squamous cell carcinoma (SCC)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80872"/>
            <a:ext cx="10178322" cy="4005075"/>
          </a:xfrm>
        </p:spPr>
        <p:txBody>
          <a:bodyPr>
            <a:noAutofit/>
          </a:bodyPr>
          <a:lstStyle/>
          <a:p>
            <a:r>
              <a:rPr lang="en-US" sz="2100" b="1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Pathogenesis</a:t>
            </a:r>
            <a:r>
              <a:rPr lang="en-US" sz="21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: </a:t>
            </a:r>
          </a:p>
          <a:p>
            <a:r>
              <a:rPr lang="en-US" sz="21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- </a:t>
            </a:r>
            <a:r>
              <a:rPr lang="en-US" sz="2100" dirty="0"/>
              <a:t>UV damage is causative, genetic and epigenetic alterations also play a role</a:t>
            </a:r>
          </a:p>
          <a:p>
            <a:r>
              <a:rPr lang="en-US" sz="2100" dirty="0"/>
              <a:t>- Some (~50%) of SCCs arise from a precursor lesion called an actinic keratosis (AK)</a:t>
            </a:r>
          </a:p>
          <a:p>
            <a:r>
              <a:rPr lang="en-US" sz="2100" dirty="0"/>
              <a:t>- Gene mutations implicated: </a:t>
            </a:r>
            <a:r>
              <a:rPr lang="en-US" sz="2100" dirty="0">
                <a:solidFill>
                  <a:srgbClr val="FF0000"/>
                </a:solidFill>
              </a:rPr>
              <a:t>p53</a:t>
            </a:r>
            <a:r>
              <a:rPr lang="en-US" sz="2100" dirty="0"/>
              <a:t> (tumor suppressor gene, role in repairing DNA damage), </a:t>
            </a:r>
            <a:r>
              <a:rPr lang="en-US" sz="2100" dirty="0">
                <a:solidFill>
                  <a:srgbClr val="FF0000"/>
                </a:solidFill>
              </a:rPr>
              <a:t>NOTCH</a:t>
            </a:r>
            <a:r>
              <a:rPr lang="en-US" sz="2100" dirty="0"/>
              <a:t> (cell-cell communication)</a:t>
            </a:r>
          </a:p>
          <a:p>
            <a:r>
              <a:rPr lang="en-US" sz="2100" dirty="0"/>
              <a:t>	- Only 5% of SCCs metastasize; common locations for metastases are lymph 	nodes, liver, lungs, and bone</a:t>
            </a:r>
          </a:p>
          <a:p>
            <a:pPr marL="342900" indent="-342900">
              <a:buFontTx/>
              <a:buChar char="-"/>
            </a:pPr>
            <a:endParaRPr lang="en-US" sz="2100" dirty="0"/>
          </a:p>
          <a:p>
            <a:r>
              <a:rPr lang="en-US" sz="2100" b="1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Treatment</a:t>
            </a:r>
            <a:r>
              <a:rPr lang="en-US" sz="2100" dirty="0"/>
              <a:t>: </a:t>
            </a:r>
          </a:p>
          <a:p>
            <a:r>
              <a:rPr lang="en-US" sz="2100" dirty="0"/>
              <a:t>- Electrodessication and curettage or surgical excision (wide local excision or Mohs surgery)</a:t>
            </a:r>
          </a:p>
          <a:p>
            <a:r>
              <a:rPr lang="en-US" sz="2100" dirty="0"/>
              <a:t>- For advanced cases, chemotherapy may be used. </a:t>
            </a:r>
            <a:r>
              <a:rPr lang="en-US" sz="2100" b="1" dirty="0"/>
              <a:t>5-fluorouracil</a:t>
            </a:r>
            <a:r>
              <a:rPr lang="en-US" sz="2100" dirty="0"/>
              <a:t> is used along with surgical excision (called an adjuvant) and </a:t>
            </a:r>
            <a:r>
              <a:rPr lang="en-US" sz="2100" b="1" dirty="0"/>
              <a:t>EGFR inhibitors </a:t>
            </a:r>
            <a:r>
              <a:rPr lang="en-US" sz="2100" dirty="0"/>
              <a:t>are used systemically (</a:t>
            </a:r>
            <a:r>
              <a:rPr lang="en-US" sz="2100" b="1" dirty="0" err="1"/>
              <a:t>Cetuximab</a:t>
            </a:r>
            <a:r>
              <a:rPr lang="en-US" sz="2100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5949577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1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216" y="-110348"/>
            <a:ext cx="10972800" cy="1371600"/>
          </a:xfrm>
        </p:spPr>
        <p:txBody>
          <a:bodyPr/>
          <a:lstStyle/>
          <a:p>
            <a:r>
              <a:rPr lang="en-US" dirty="0"/>
              <a:t>Melanoma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6" y="1005840"/>
            <a:ext cx="8446817" cy="5852159"/>
          </a:xfrm>
        </p:spPr>
        <p:txBody>
          <a:bodyPr>
            <a:noAutofit/>
          </a:bodyPr>
          <a:lstStyle/>
          <a:p>
            <a:r>
              <a:rPr lang="en-US" sz="2300" dirty="0"/>
              <a:t>- Melanoma is a cancer of the melanocytes in the skin, which are the cells that have a role in skin pigmentation</a:t>
            </a:r>
          </a:p>
          <a:p>
            <a:r>
              <a:rPr lang="en-US" sz="2300" dirty="0"/>
              <a:t>- The incidence of melanoma is highest in regions close to the equator, in fair-skinned individuals, and more common in women under 40 and in men over 40; melanoma is the </a:t>
            </a:r>
            <a:r>
              <a:rPr lang="en-US" sz="2300" dirty="0">
                <a:solidFill>
                  <a:srgbClr val="FF0000"/>
                </a:solidFill>
              </a:rPr>
              <a:t>most common skin cancer in </a:t>
            </a:r>
            <a:r>
              <a:rPr lang="en-US" sz="2300" b="1" dirty="0">
                <a:solidFill>
                  <a:srgbClr val="FF0000"/>
                </a:solidFill>
              </a:rPr>
              <a:t>25-29 year olds</a:t>
            </a:r>
          </a:p>
          <a:p>
            <a:r>
              <a:rPr lang="en-US" sz="2300" dirty="0"/>
              <a:t>- The new cases of melanoma have been rising each year and it is estimated that there will be a 7.7% increase in cases diagnosed in 2019 ---&gt; we need to reverse this trend!</a:t>
            </a:r>
          </a:p>
          <a:p>
            <a:r>
              <a:rPr lang="en-US" sz="2300" dirty="0"/>
              <a:t>- Risk factors: sun exposure, genetics (</a:t>
            </a:r>
            <a:r>
              <a:rPr lang="en-US" sz="2300" dirty="0" err="1"/>
              <a:t>ie</a:t>
            </a:r>
            <a:r>
              <a:rPr lang="en-US" sz="2300" dirty="0"/>
              <a:t> familial atypical multiple mole melanoma syndrome &amp; dysplastic nevus syndrome)</a:t>
            </a:r>
          </a:p>
          <a:p>
            <a:r>
              <a:rPr lang="en-US" sz="2300" dirty="0"/>
              <a:t>- Gross appearance: look for ABCDEs (upcoming slides)</a:t>
            </a:r>
          </a:p>
          <a:p>
            <a:r>
              <a:rPr lang="en-US" sz="2300" dirty="0"/>
              <a:t>- Histologic appearance (how it looks under a microscope): atypical cells, nests of melanocytes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847" y="4497354"/>
            <a:ext cx="2862699" cy="2138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034" y="1692695"/>
            <a:ext cx="2808514" cy="194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44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75315"/>
            <a:ext cx="10972800" cy="1371600"/>
          </a:xfrm>
        </p:spPr>
        <p:txBody>
          <a:bodyPr/>
          <a:lstStyle/>
          <a:p>
            <a:r>
              <a:rPr lang="en-US" dirty="0"/>
              <a:t>Melanoma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63082"/>
            <a:ext cx="11582400" cy="5131836"/>
          </a:xfrm>
        </p:spPr>
        <p:txBody>
          <a:bodyPr/>
          <a:lstStyle/>
          <a:p>
            <a:r>
              <a:rPr lang="en-US" sz="2400" b="1" u="sng" dirty="0">
                <a:solidFill>
                  <a:schemeClr val="accent1"/>
                </a:solidFill>
              </a:rPr>
              <a:t>Pathogenesis: </a:t>
            </a:r>
          </a:p>
          <a:p>
            <a:r>
              <a:rPr lang="en-US" sz="2400" dirty="0"/>
              <a:t>- UV radiation is causative, as are genetic mutations</a:t>
            </a:r>
          </a:p>
          <a:p>
            <a:r>
              <a:rPr lang="en-US" sz="2400" dirty="0"/>
              <a:t>- </a:t>
            </a:r>
            <a:r>
              <a:rPr lang="en-US" sz="2400" dirty="0">
                <a:solidFill>
                  <a:srgbClr val="FF0000"/>
                </a:solidFill>
              </a:rPr>
              <a:t>BRAF kinase </a:t>
            </a:r>
            <a:r>
              <a:rPr lang="en-US" sz="2400" dirty="0"/>
              <a:t>activating mutation (involved with growth/proliferation signaling) can be involved, vemurafenib is an inhibitor of this and is used to treat particular cases of melanoma</a:t>
            </a:r>
          </a:p>
          <a:p>
            <a:r>
              <a:rPr lang="en-US" sz="2400" dirty="0"/>
              <a:t>	- Other genes involved are </a:t>
            </a:r>
            <a:r>
              <a:rPr lang="en-US" sz="2400" dirty="0">
                <a:solidFill>
                  <a:srgbClr val="FF0000"/>
                </a:solidFill>
              </a:rPr>
              <a:t>CDKN2A</a:t>
            </a:r>
            <a:r>
              <a:rPr lang="en-US" sz="2400" dirty="0"/>
              <a:t> (cell senescence regulator) and </a:t>
            </a:r>
            <a:r>
              <a:rPr lang="en-US" sz="2400" dirty="0">
                <a:solidFill>
                  <a:srgbClr val="FF0000"/>
                </a:solidFill>
              </a:rPr>
              <a:t>MC1R</a:t>
            </a:r>
            <a:r>
              <a:rPr lang="en-US" sz="2400" dirty="0"/>
              <a:t> 	(pigmentation gene, involved in familial melanoma)</a:t>
            </a:r>
          </a:p>
          <a:p>
            <a:endParaRPr lang="en-US" sz="2400" dirty="0"/>
          </a:p>
          <a:p>
            <a:r>
              <a:rPr lang="en-US" sz="2400" b="1" u="sng" dirty="0">
                <a:solidFill>
                  <a:schemeClr val="accent1"/>
                </a:solidFill>
              </a:rPr>
              <a:t>Treatment: </a:t>
            </a:r>
          </a:p>
          <a:p>
            <a:r>
              <a:rPr lang="en-US" sz="2400" dirty="0"/>
              <a:t>- Depends on the stage; for early lesions, wide local excision +/- sentinel lymph node biopsy; for more advanced tumors immunotherapy and/or chemotherapy is used</a:t>
            </a:r>
          </a:p>
          <a:p>
            <a:r>
              <a:rPr lang="en-US" sz="2400" dirty="0"/>
              <a:t>- Vemurafenib, newer immunotherapies nivolumab (PD-1) or pembrolizumab (PD-1) are proving to be effective, radiation may also be used for advanced cases</a:t>
            </a:r>
          </a:p>
          <a:p>
            <a:r>
              <a:rPr lang="en-US" sz="2400" dirty="0"/>
              <a:t>- Melanoma has the </a:t>
            </a:r>
            <a:r>
              <a:rPr lang="en-US" sz="2400" b="1" u="sng" dirty="0">
                <a:solidFill>
                  <a:srgbClr val="FF0000"/>
                </a:solidFill>
              </a:rPr>
              <a:t>lowest survival rate </a:t>
            </a:r>
            <a:r>
              <a:rPr lang="en-US" sz="2400" dirty="0"/>
              <a:t>among all skin cancers</a:t>
            </a:r>
          </a:p>
        </p:txBody>
      </p:sp>
    </p:spTree>
    <p:extLst>
      <p:ext uri="{BB962C8B-B14F-4D97-AF65-F5344CB8AC3E}">
        <p14:creationId xmlns:p14="http://schemas.microsoft.com/office/powerpoint/2010/main" val="89712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95325" y="1752600"/>
            <a:ext cx="4648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2400" dirty="0">
              <a:solidFill>
                <a:srgbClr val="800000"/>
              </a:solidFill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pic>
        <p:nvPicPr>
          <p:cNvPr id="3074" name="Picture 2" descr="what-to-look-for-asymmet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19" y="1578953"/>
            <a:ext cx="1428750" cy="1390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97505" y="1797224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A = Asymmetry </a:t>
            </a:r>
            <a:r>
              <a:rPr lang="en-US" sz="2800" b="1" dirty="0">
                <a:solidFill>
                  <a:srgbClr val="333333"/>
                </a:solidFill>
              </a:rPr>
              <a:t>- </a:t>
            </a:r>
            <a:r>
              <a:rPr lang="en-US" sz="2800" dirty="0">
                <a:solidFill>
                  <a:srgbClr val="333333"/>
                </a:solidFill>
              </a:rPr>
              <a:t>One half is unlike the other half</a:t>
            </a:r>
            <a:endParaRPr lang="en-US" sz="2800" dirty="0"/>
          </a:p>
        </p:txBody>
      </p:sp>
      <p:pic>
        <p:nvPicPr>
          <p:cNvPr id="3076" name="Picture 4" descr="what-to-look-for-bor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19" y="3480289"/>
            <a:ext cx="1428750" cy="1409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97505" y="366705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B = Border </a:t>
            </a:r>
            <a:r>
              <a:rPr lang="en-US" sz="2800" b="1" dirty="0">
                <a:solidFill>
                  <a:srgbClr val="333333"/>
                </a:solidFill>
              </a:rPr>
              <a:t>- </a:t>
            </a:r>
            <a:r>
              <a:rPr lang="en-US" sz="2800" dirty="0">
                <a:solidFill>
                  <a:srgbClr val="333333"/>
                </a:solidFill>
              </a:rPr>
              <a:t>An irregular, scalloped or poorly defined border</a:t>
            </a:r>
            <a:endParaRPr lang="en-US" sz="2800" dirty="0"/>
          </a:p>
        </p:txBody>
      </p:sp>
      <p:pic>
        <p:nvPicPr>
          <p:cNvPr id="3078" name="Picture 6" descr="what-to-look-for-col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19" y="5279780"/>
            <a:ext cx="1428750" cy="1419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97505" y="5296894"/>
            <a:ext cx="83050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 = Color </a:t>
            </a:r>
            <a:r>
              <a:rPr lang="en-US" sz="2800" dirty="0"/>
              <a:t>- Varied from one area to another; has shades of tan, brown or black, or is sometimes white, red, or blue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333664"/>
            <a:ext cx="10972800" cy="1371600"/>
          </a:xfrm>
        </p:spPr>
        <p:txBody>
          <a:bodyPr/>
          <a:lstStyle/>
          <a:p>
            <a:r>
              <a:rPr lang="en-US" dirty="0"/>
              <a:t>ABCDE</a:t>
            </a:r>
            <a:r>
              <a:rPr lang="en-US" sz="3600" dirty="0"/>
              <a:t>S</a:t>
            </a:r>
            <a:r>
              <a:rPr lang="en-US" dirty="0"/>
              <a:t> OF MELANOMA</a:t>
            </a:r>
          </a:p>
        </p:txBody>
      </p:sp>
    </p:spTree>
    <p:extLst>
      <p:ext uri="{BB962C8B-B14F-4D97-AF65-F5344CB8AC3E}">
        <p14:creationId xmlns:p14="http://schemas.microsoft.com/office/powerpoint/2010/main" val="4053146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19718" y="288621"/>
            <a:ext cx="10178322" cy="1492132"/>
          </a:xfrm>
        </p:spPr>
        <p:txBody>
          <a:bodyPr/>
          <a:lstStyle/>
          <a:p>
            <a:pPr algn="ctr"/>
            <a:r>
              <a:rPr lang="en-US" dirty="0"/>
              <a:t>ABCDE</a:t>
            </a:r>
            <a:r>
              <a:rPr lang="en-US" sz="3600" dirty="0"/>
              <a:t>S</a:t>
            </a:r>
            <a:r>
              <a:rPr lang="en-US" dirty="0"/>
              <a:t> OF MELANOMA</a:t>
            </a:r>
          </a:p>
        </p:txBody>
      </p:sp>
      <p:pic>
        <p:nvPicPr>
          <p:cNvPr id="4098" name="Picture 2" descr="what-to-look-for-diame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28" y="1672099"/>
            <a:ext cx="1428750" cy="1409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23846" y="1915284"/>
            <a:ext cx="82061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 = Diameter - </a:t>
            </a:r>
            <a:r>
              <a:rPr lang="en-US" sz="2800" dirty="0">
                <a:solidFill>
                  <a:srgbClr val="333333"/>
                </a:solidFill>
              </a:rPr>
              <a:t>Melanomas are usually greater than 6mm (the size of a pencil eraser) when diagnosed, but they can be smaller</a:t>
            </a:r>
            <a:endParaRPr lang="en-US" sz="2800" dirty="0"/>
          </a:p>
        </p:txBody>
      </p:sp>
      <p:pic>
        <p:nvPicPr>
          <p:cNvPr id="4100" name="Picture 4" descr="what-to-look-for-evolv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28" y="3471471"/>
            <a:ext cx="4819650" cy="142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23846" y="4783107"/>
            <a:ext cx="84171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E = Evolving </a:t>
            </a:r>
            <a:r>
              <a:rPr lang="en-US" sz="2800" b="1" dirty="0">
                <a:solidFill>
                  <a:srgbClr val="333333"/>
                </a:solidFill>
              </a:rPr>
              <a:t>- </a:t>
            </a:r>
            <a:r>
              <a:rPr lang="en-US" sz="2800" dirty="0">
                <a:solidFill>
                  <a:srgbClr val="333333"/>
                </a:solidFill>
              </a:rPr>
              <a:t>A mole or skin lesion that looks different from the rest or is changing in size, shape or color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223846" y="6148764"/>
            <a:ext cx="9305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A change in an existing mole is the number one risk factor for a melanoma!</a:t>
            </a:r>
          </a:p>
        </p:txBody>
      </p:sp>
    </p:spTree>
    <p:extLst>
      <p:ext uri="{BB962C8B-B14F-4D97-AF65-F5344CB8AC3E}">
        <p14:creationId xmlns:p14="http://schemas.microsoft.com/office/powerpoint/2010/main" val="3218602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6715" y="140677"/>
            <a:ext cx="1165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Changes Over Time: Melanomas of the Skin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All Ages, All Races/Ethnicities, Both Sexes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14" y="2000348"/>
            <a:ext cx="10220816" cy="47776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9714" y="1354017"/>
            <a:ext cx="7684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Annual Rates of New Melanoma Cases, 1999-2015</a:t>
            </a:r>
          </a:p>
          <a:p>
            <a:r>
              <a:rPr lang="en-US" dirty="0">
                <a:solidFill>
                  <a:srgbClr val="C00000"/>
                </a:solidFill>
              </a:rPr>
              <a:t>United States</a:t>
            </a:r>
          </a:p>
        </p:txBody>
      </p:sp>
    </p:spTree>
    <p:extLst>
      <p:ext uri="{BB962C8B-B14F-4D97-AF65-F5344CB8AC3E}">
        <p14:creationId xmlns:p14="http://schemas.microsoft.com/office/powerpoint/2010/main" val="1605998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54" y="1886971"/>
            <a:ext cx="10146323" cy="4874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1454" y="1179093"/>
            <a:ext cx="7684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Annual Rates of New Melanoma Cases, 1999-2015</a:t>
            </a:r>
          </a:p>
          <a:p>
            <a:r>
              <a:rPr lang="en-US" dirty="0">
                <a:solidFill>
                  <a:srgbClr val="C00000"/>
                </a:solidFill>
              </a:rPr>
              <a:t>Nebraska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715" y="140677"/>
            <a:ext cx="1165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Changes Over Time: Melanomas of the Skin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All Ages, All Races/Ethnicities, Both Sexes</a:t>
            </a:r>
          </a:p>
        </p:txBody>
      </p:sp>
    </p:spTree>
    <p:extLst>
      <p:ext uri="{BB962C8B-B14F-4D97-AF65-F5344CB8AC3E}">
        <p14:creationId xmlns:p14="http://schemas.microsoft.com/office/powerpoint/2010/main" val="884774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0940" y="71933"/>
            <a:ext cx="6913756" cy="1388440"/>
          </a:xfrm>
        </p:spPr>
        <p:txBody>
          <a:bodyPr>
            <a:normAutofit/>
          </a:bodyPr>
          <a:lstStyle/>
          <a:p>
            <a:r>
              <a:rPr lang="en-US" sz="4000" dirty="0"/>
              <a:t>Recap about skin cancer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40565" y="1177246"/>
            <a:ext cx="6912963" cy="5511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2"/>
              </a:buClr>
              <a:buNone/>
            </a:pPr>
            <a:r>
              <a:rPr lang="en-US" sz="2000" dirty="0"/>
              <a:t>- Most common: basal cell carcinoma (followed by squamous cell carcinoma)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en-US" sz="2000" dirty="0"/>
              <a:t>- In the U.S., 5.4 million basal and squamous cell skin cancers are diagnosed each year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en-US" sz="2000" dirty="0"/>
              <a:t>- Melanoma is more dangerous due to greater risk for metastasis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en-US" sz="2000" dirty="0"/>
              <a:t>- Melanoma is the second most common form of cancer in females age 15-29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en-US" sz="2000" dirty="0">
                <a:solidFill>
                  <a:schemeClr val="tx1"/>
                </a:solidFill>
              </a:rPr>
              <a:t>- In 2018, the NIH reported:</a:t>
            </a:r>
          </a:p>
          <a:p>
            <a:pPr marL="349250" lvl="1" indent="0">
              <a:buClr>
                <a:schemeClr val="bg2"/>
              </a:buClr>
              <a:buNone/>
            </a:pPr>
            <a:r>
              <a:rPr lang="en-US" sz="2000" dirty="0">
                <a:solidFill>
                  <a:schemeClr val="tx1"/>
                </a:solidFill>
              </a:rPr>
              <a:t>- 91,270 people diagnosed with melanoma</a:t>
            </a:r>
          </a:p>
          <a:p>
            <a:pPr marL="349250" lvl="1" indent="0">
              <a:buClr>
                <a:schemeClr val="bg2"/>
              </a:buClr>
              <a:buNone/>
            </a:pPr>
            <a:r>
              <a:rPr lang="en-US" sz="2000" dirty="0">
                <a:solidFill>
                  <a:schemeClr val="tx1"/>
                </a:solidFill>
              </a:rPr>
              <a:t>- 9,320 died from melanoma</a:t>
            </a:r>
          </a:p>
        </p:txBody>
      </p:sp>
      <p:sp>
        <p:nvSpPr>
          <p:cNvPr id="5" name="Left Arrow Callout 4"/>
          <p:cNvSpPr/>
          <p:nvPr/>
        </p:nvSpPr>
        <p:spPr>
          <a:xfrm>
            <a:off x="8598888" y="5178780"/>
            <a:ext cx="3194010" cy="1236671"/>
          </a:xfrm>
          <a:prstGeom prst="leftArrowCallou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2"/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 American dies from melanoma every hour</a:t>
            </a:r>
          </a:p>
        </p:txBody>
      </p:sp>
      <p:pic>
        <p:nvPicPr>
          <p:cNvPr id="1030" name="Picture 6" descr="Image result for h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57" y="5243201"/>
            <a:ext cx="1107831" cy="11078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basal and squamous cell skin canc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631" y="256529"/>
            <a:ext cx="4245412" cy="22806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kin canc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058" y="2765502"/>
            <a:ext cx="4395984" cy="21468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8" y="5930276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208823"/>
            <a:ext cx="10178322" cy="1069250"/>
          </a:xfrm>
        </p:spPr>
        <p:txBody>
          <a:bodyPr/>
          <a:lstStyle/>
          <a:p>
            <a:r>
              <a:rPr lang="en-US" dirty="0"/>
              <a:t>What is skin cancer?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147665"/>
            <a:ext cx="10178322" cy="502453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- Skin cancer is the abnormal growth of skin cells</a:t>
            </a:r>
          </a:p>
          <a:p>
            <a:r>
              <a:rPr lang="en-US" sz="2400" dirty="0">
                <a:solidFill>
                  <a:schemeClr val="tx1"/>
                </a:solidFill>
              </a:rPr>
              <a:t>- DNA damage to the skin (often from UV radiation) causes mutations that cause skin cells to multiple abnormally and form tumors</a:t>
            </a:r>
          </a:p>
          <a:p>
            <a:r>
              <a:rPr lang="en-US" sz="2400" dirty="0">
                <a:solidFill>
                  <a:schemeClr val="tx1"/>
                </a:solidFill>
              </a:rPr>
              <a:t>- Skin cancer often forms in areas that are exposed to the sun, but can develop anywhere</a:t>
            </a:r>
          </a:p>
          <a:p>
            <a:r>
              <a:rPr lang="en-US" sz="2400" dirty="0">
                <a:solidFill>
                  <a:schemeClr val="tx1"/>
                </a:solidFill>
              </a:rPr>
              <a:t>- 1 in 5 Americans will develop skin cancer in their lifetime</a:t>
            </a:r>
          </a:p>
          <a:p>
            <a:r>
              <a:rPr lang="en-US" sz="2400" dirty="0">
                <a:solidFill>
                  <a:schemeClr val="tx1"/>
                </a:solidFill>
              </a:rPr>
              <a:t>If caught early, 90-95% of skin cancers are curable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040" y="3659931"/>
            <a:ext cx="3239531" cy="2176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39" y="4160011"/>
            <a:ext cx="2852347" cy="2394475"/>
          </a:xfrm>
          <a:prstGeom prst="rect">
            <a:avLst/>
          </a:prstGeom>
        </p:spPr>
      </p:pic>
      <p:pic>
        <p:nvPicPr>
          <p:cNvPr id="1028" name="Picture 4" descr="Image result for dna damage su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79" y="4154737"/>
            <a:ext cx="3239531" cy="24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16D076-7707-FB22-4CDD-2074B3A1AC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5949577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78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359664"/>
            <a:ext cx="11155680" cy="1371600"/>
          </a:xfrm>
        </p:spPr>
        <p:txBody>
          <a:bodyPr/>
          <a:lstStyle/>
          <a:p>
            <a:r>
              <a:rPr lang="en-US" sz="4000" dirty="0"/>
              <a:t>Relationship between sunburns and skin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889" y="1920013"/>
            <a:ext cx="6183882" cy="4459907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Sunburns (esp. blistering) increases the lifetime risk of melanoma</a:t>
            </a:r>
          </a:p>
          <a:p>
            <a:r>
              <a:rPr lang="en-US" sz="2000" dirty="0">
                <a:solidFill>
                  <a:schemeClr val="tx1"/>
                </a:solidFill>
              </a:rPr>
              <a:t>Age at time of sunburn matters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- Any sunburn before the age of 13 years = </a:t>
            </a:r>
            <a:r>
              <a:rPr lang="en-US" sz="2000" b="1" dirty="0">
                <a:solidFill>
                  <a:srgbClr val="FF0000"/>
                </a:solidFill>
              </a:rPr>
              <a:t>1.9x </a:t>
            </a:r>
            <a:r>
              <a:rPr lang="en-US" sz="2000" dirty="0">
                <a:solidFill>
                  <a:schemeClr val="tx1"/>
                </a:solidFill>
              </a:rPr>
              <a:t>more likely to develop melanoma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- Any sunburn between 13-19 years = </a:t>
            </a:r>
            <a:r>
              <a:rPr lang="en-US" sz="2000" b="1" dirty="0">
                <a:solidFill>
                  <a:srgbClr val="FF0000"/>
                </a:solidFill>
              </a:rPr>
              <a:t>1.6x </a:t>
            </a:r>
            <a:r>
              <a:rPr lang="en-US" sz="2000" dirty="0">
                <a:solidFill>
                  <a:schemeClr val="tx1"/>
                </a:solidFill>
              </a:rPr>
              <a:t>more likely to develop melanoma 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- Any sunburn after 19 years = </a:t>
            </a:r>
            <a:r>
              <a:rPr lang="en-US" sz="2000" b="1" dirty="0">
                <a:solidFill>
                  <a:srgbClr val="FF0000"/>
                </a:solidFill>
              </a:rPr>
              <a:t>1.4x </a:t>
            </a:r>
            <a:r>
              <a:rPr lang="en-US" sz="2000" dirty="0">
                <a:solidFill>
                  <a:schemeClr val="tx1"/>
                </a:solidFill>
              </a:rPr>
              <a:t>more likely to develop melanoma </a:t>
            </a:r>
          </a:p>
        </p:txBody>
      </p:sp>
      <p:pic>
        <p:nvPicPr>
          <p:cNvPr id="2050" name="Picture 2" descr="Image result for photocarcinogene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319" y="1497301"/>
            <a:ext cx="4715663" cy="4648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8" y="5930276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1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18" y="1798321"/>
            <a:ext cx="6211623" cy="3978448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u="sng" dirty="0"/>
              <a:t>Short-term</a:t>
            </a:r>
            <a:r>
              <a:rPr lang="en-US" sz="3600" dirty="0"/>
              <a:t>: Sunburn</a:t>
            </a:r>
          </a:p>
          <a:p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r>
              <a:rPr lang="en-US" sz="3600" b="1" u="sng" dirty="0"/>
              <a:t>Long-term</a:t>
            </a:r>
            <a:r>
              <a:rPr lang="en-US" sz="3600" dirty="0"/>
              <a:t>: Photoaging &amp; Skin Cancer</a:t>
            </a:r>
          </a:p>
          <a:p>
            <a:pPr marL="0" indent="0">
              <a:buNone/>
            </a:pPr>
            <a:r>
              <a:rPr lang="en-US" sz="4400" dirty="0"/>
              <a:t>	</a:t>
            </a:r>
          </a:p>
        </p:txBody>
      </p:sp>
      <p:pic>
        <p:nvPicPr>
          <p:cNvPr id="5" name="Picture 8" descr="Image result for skin canc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935" y="4545586"/>
            <a:ext cx="3982065" cy="22885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liver spo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520" y="2734310"/>
            <a:ext cx="2321829" cy="1675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67887" y="2399235"/>
            <a:ext cx="312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“Liver “spots (age spots)</a:t>
            </a:r>
          </a:p>
        </p:txBody>
      </p:sp>
      <p:pic>
        <p:nvPicPr>
          <p:cNvPr id="1026" name="Picture 2" descr="Image result for wrinkles face from uv expos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247" y="62533"/>
            <a:ext cx="3858610" cy="2146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remature ag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277" y="2809237"/>
            <a:ext cx="3126065" cy="1545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631642" y="2399235"/>
            <a:ext cx="1688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Premature aging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6143" y="102829"/>
            <a:ext cx="8137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3"/>
                </a:solidFill>
                <a:latin typeface="+mj-lt"/>
              </a:rPr>
              <a:t>Risks of Sun Exposure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8" y="5930276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53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-102854"/>
            <a:ext cx="10972800" cy="1371600"/>
          </a:xfrm>
        </p:spPr>
        <p:txBody>
          <a:bodyPr/>
          <a:lstStyle/>
          <a:p>
            <a:r>
              <a:rPr lang="en-US" dirty="0"/>
              <a:t>Sunburn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97610"/>
            <a:ext cx="7107902" cy="5023104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- Keratinocyte damage predominantly results from UVB light </a:t>
            </a:r>
            <a:r>
              <a:rPr lang="en-US" sz="3000" dirty="0">
                <a:solidFill>
                  <a:schemeClr val="tx1"/>
                </a:solidFill>
                <a:sym typeface="Wingdings" pitchFamily="2" charset="2"/>
              </a:rPr>
              <a:t></a:t>
            </a:r>
            <a:endParaRPr lang="en-US" sz="3000" dirty="0">
              <a:solidFill>
                <a:schemeClr val="tx1"/>
              </a:solidFill>
            </a:endParaRPr>
          </a:p>
          <a:p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>
                <a:solidFill>
                  <a:schemeClr val="tx1"/>
                </a:solidFill>
              </a:rPr>
              <a:t>- Epidermal thickening </a:t>
            </a:r>
            <a:r>
              <a:rPr lang="en-US" sz="3000" dirty="0">
                <a:solidFill>
                  <a:schemeClr val="tx1"/>
                </a:solidFill>
                <a:sym typeface="Wingdings" pitchFamily="2" charset="2"/>
              </a:rPr>
              <a:t></a:t>
            </a:r>
            <a:endParaRPr lang="en-US" sz="3000" dirty="0">
              <a:solidFill>
                <a:schemeClr val="tx1"/>
              </a:solidFill>
            </a:endParaRPr>
          </a:p>
          <a:p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>
                <a:solidFill>
                  <a:schemeClr val="tx1"/>
                </a:solidFill>
              </a:rPr>
              <a:t>- Inflammatory cytokines are released </a:t>
            </a:r>
            <a:r>
              <a:rPr lang="en-US" sz="3000" dirty="0">
                <a:solidFill>
                  <a:schemeClr val="tx1"/>
                </a:solidFill>
                <a:sym typeface="Wingdings" pitchFamily="2" charset="2"/>
              </a:rPr>
              <a:t></a:t>
            </a:r>
            <a:endParaRPr lang="en-US" sz="3000" dirty="0">
              <a:solidFill>
                <a:schemeClr val="tx1"/>
              </a:solidFill>
            </a:endParaRPr>
          </a:p>
          <a:p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>
                <a:solidFill>
                  <a:schemeClr val="tx1"/>
                </a:solidFill>
              </a:rPr>
              <a:t>- The skin becomes red and tender in the hours after sun exposure.</a:t>
            </a:r>
          </a:p>
        </p:txBody>
      </p:sp>
      <p:pic>
        <p:nvPicPr>
          <p:cNvPr id="4" name="Picture 2" descr="Image result for sunbu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11" y="213485"/>
            <a:ext cx="5016489" cy="32861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5949577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66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371600"/>
          </a:xfrm>
        </p:spPr>
        <p:txBody>
          <a:bodyPr/>
          <a:lstStyle/>
          <a:p>
            <a:r>
              <a:rPr lang="en-US" dirty="0"/>
              <a:t>Photo-aging and Skin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3389"/>
            <a:ext cx="10723684" cy="4072236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In terms of </a:t>
            </a:r>
            <a:r>
              <a:rPr lang="en-US" sz="2800" b="1" dirty="0">
                <a:solidFill>
                  <a:schemeClr val="tx1"/>
                </a:solidFill>
              </a:rPr>
              <a:t>aging</a:t>
            </a:r>
            <a:r>
              <a:rPr lang="en-US" sz="2800" dirty="0">
                <a:solidFill>
                  <a:schemeClr val="tx1"/>
                </a:solidFill>
              </a:rPr>
              <a:t>, UVA light is thought to be the biggest offender, due to deeper penetration into the dermis, where collagen is present </a:t>
            </a:r>
          </a:p>
          <a:p>
            <a:r>
              <a:rPr lang="en-US" sz="2800" dirty="0">
                <a:solidFill>
                  <a:schemeClr val="tx1"/>
                </a:solidFill>
              </a:rPr>
              <a:t>	- </a:t>
            </a:r>
            <a:r>
              <a:rPr lang="en-US" sz="2800" b="1" dirty="0">
                <a:solidFill>
                  <a:srgbClr val="FF0000"/>
                </a:solidFill>
              </a:rPr>
              <a:t>UVA</a:t>
            </a:r>
            <a:r>
              <a:rPr lang="en-US" sz="2800" dirty="0">
                <a:solidFill>
                  <a:schemeClr val="tx1"/>
                </a:solidFill>
              </a:rPr>
              <a:t> is able to penetrate window glass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	- </a:t>
            </a:r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is for </a:t>
            </a:r>
            <a:r>
              <a:rPr lang="en-US" sz="2800" b="1" dirty="0">
                <a:solidFill>
                  <a:srgbClr val="FF0000"/>
                </a:solidFill>
              </a:rPr>
              <a:t>“Aging”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UVB light may also contribute to photoaging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           - Higher energy photons cause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	  DNA damage &amp; </a:t>
            </a:r>
            <a:r>
              <a:rPr lang="en-US" sz="2800" b="1" dirty="0">
                <a:solidFill>
                  <a:schemeClr val="tx1"/>
                </a:solidFill>
              </a:rPr>
              <a:t>skin cancer</a:t>
            </a:r>
          </a:p>
        </p:txBody>
      </p:sp>
      <p:pic>
        <p:nvPicPr>
          <p:cNvPr id="3074" name="Picture 2" descr="Image result for photoag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63" y="3479507"/>
            <a:ext cx="3417437" cy="2386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5949577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60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82161" y="5211024"/>
            <a:ext cx="10427677" cy="738553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>
                <a:solidFill>
                  <a:schemeClr val="accent3"/>
                </a:solidFill>
              </a:rPr>
              <a:t>UVA even penetrates glass!</a:t>
            </a:r>
          </a:p>
          <a:p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15" y="1496703"/>
            <a:ext cx="5473715" cy="343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751" y="1491006"/>
            <a:ext cx="5288366" cy="3458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5949577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23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reveal skin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92" y="582769"/>
            <a:ext cx="9082454" cy="58644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879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9096" y="-101061"/>
            <a:ext cx="10972800" cy="1371600"/>
          </a:xfrm>
        </p:spPr>
        <p:txBody>
          <a:bodyPr/>
          <a:lstStyle/>
          <a:p>
            <a:r>
              <a:rPr lang="en-US" dirty="0"/>
              <a:t>Tanning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18" y="975361"/>
            <a:ext cx="8100422" cy="4954915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dirty="0"/>
              <a:t>- The process whereby skin color is darkened by exposure to ultraviolet (UV) radiation from the sun or from artificial sources, such as a tanning bed.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- &gt;419,000 cases of skin cancer in the U.S. each year are linked to indoor tanning.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- More people develop skin cancer because of indoor tanning than develop lung cancer because of smoking!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122" name="Picture 2" descr="Image result for tann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35" y="3618423"/>
            <a:ext cx="2655602" cy="23738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tan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663" y="294106"/>
            <a:ext cx="2389197" cy="2486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8" y="5930276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40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1024" y="186090"/>
            <a:ext cx="5711962" cy="665830"/>
          </a:xfrm>
        </p:spPr>
        <p:txBody>
          <a:bodyPr>
            <a:normAutofit fontScale="90000"/>
          </a:bodyPr>
          <a:lstStyle/>
          <a:p>
            <a:r>
              <a:rPr lang="en-US" dirty="0"/>
              <a:t>Why Do People Tan?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024" y="1048216"/>
            <a:ext cx="8008020" cy="5697258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300" dirty="0"/>
              <a:t>Euphoria: an overwhelming feeling of happiness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300" dirty="0"/>
              <a:t>Either normal reaction or a result of substance abuse</a:t>
            </a:r>
            <a:br>
              <a:rPr lang="en-US" sz="1900" dirty="0"/>
            </a:br>
            <a:endParaRPr lang="en-US" sz="1900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300" u="sng" dirty="0">
                <a:solidFill>
                  <a:srgbClr val="C00000"/>
                </a:solidFill>
              </a:rPr>
              <a:t>Dopamine</a:t>
            </a:r>
            <a:r>
              <a:rPr lang="en-US" sz="2300" dirty="0"/>
              <a:t> is the primary neurotransmitter responsible for euphoria.</a:t>
            </a:r>
            <a:br>
              <a:rPr lang="en-US" sz="2300" dirty="0"/>
            </a:br>
            <a:endParaRPr lang="en-US" sz="2300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300" dirty="0"/>
              <a:t>Media has portrayed tanning in a positive light.</a:t>
            </a:r>
            <a:br>
              <a:rPr lang="en-US" sz="2300" dirty="0"/>
            </a:br>
            <a:endParaRPr lang="en-US" sz="2300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300" dirty="0"/>
              <a:t>Adolescents, especially females, may view sunbathing or “tanning” as a positive activity…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300" dirty="0"/>
              <a:t>But tanning is actually the skin’s response to photodamage!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300" dirty="0"/>
              <a:t>Melanocytes transfer melanin to keratinocytes in an effort to “shield” the DNA from harmful radiation.</a:t>
            </a:r>
          </a:p>
        </p:txBody>
      </p:sp>
      <p:pic>
        <p:nvPicPr>
          <p:cNvPr id="2050" name="Picture 2" descr="Image result for how does dopamine cause eupho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4633976"/>
            <a:ext cx="3392776" cy="19651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688" y="66964"/>
            <a:ext cx="2687618" cy="1177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dopam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462628"/>
            <a:ext cx="3392776" cy="19078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dopamine release in bra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862" y="138984"/>
            <a:ext cx="2333625" cy="2124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880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415"/>
            <a:ext cx="10972800" cy="1371600"/>
          </a:xfrm>
        </p:spPr>
        <p:txBody>
          <a:bodyPr/>
          <a:lstStyle/>
          <a:p>
            <a:r>
              <a:rPr lang="en-US" dirty="0"/>
              <a:t>Tanning Addiction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083039" y="1459423"/>
            <a:ext cx="10515600" cy="4351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2"/>
              </a:buClr>
              <a:buNone/>
            </a:pPr>
            <a:r>
              <a:rPr lang="en-US" sz="2800" dirty="0"/>
              <a:t>Why is tanning addictive?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Physiological mechanism similar to substance use and abuse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Induction of endogenous opioids</a:t>
            </a:r>
          </a:p>
        </p:txBody>
      </p:sp>
      <p:pic>
        <p:nvPicPr>
          <p:cNvPr id="5" name="Picture 4" descr="11well_tanning-blog4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42" y="3635092"/>
            <a:ext cx="3729317" cy="1981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Equal 4"/>
          <p:cNvSpPr/>
          <p:nvPr/>
        </p:nvSpPr>
        <p:spPr>
          <a:xfrm>
            <a:off x="5092158" y="3733801"/>
            <a:ext cx="2133600" cy="1295400"/>
          </a:xfrm>
          <a:prstGeom prst="mathEqua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 descr="large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3" r="19548" b="16138"/>
          <a:stretch/>
        </p:blipFill>
        <p:spPr>
          <a:xfrm>
            <a:off x="7940557" y="3886897"/>
            <a:ext cx="2787162" cy="15549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5949577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6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9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4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404" y="95129"/>
            <a:ext cx="4831583" cy="1060167"/>
          </a:xfrm>
        </p:spPr>
        <p:txBody>
          <a:bodyPr/>
          <a:lstStyle/>
          <a:p>
            <a:r>
              <a:rPr lang="en-US" dirty="0"/>
              <a:t>Did you know?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17058" y="1630218"/>
            <a:ext cx="7033422" cy="237185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b="1" i="1" dirty="0"/>
              <a:t>“The Bed is Dead”</a:t>
            </a:r>
          </a:p>
          <a:p>
            <a:r>
              <a:rPr lang="en-US" sz="2800" dirty="0"/>
              <a:t>- Tanning indoors before age 35 can increase risk of melanoma by 59% (risk increases with each use).</a:t>
            </a:r>
          </a:p>
          <a:p>
            <a:r>
              <a:rPr lang="en-US" sz="2800" dirty="0"/>
              <a:t>- Tanning effects are generally irreversible.                             </a:t>
            </a:r>
          </a:p>
        </p:txBody>
      </p:sp>
      <p:pic>
        <p:nvPicPr>
          <p:cNvPr id="5" name="Picture 4" descr="Derm_490X32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1367" r="1800" b="2678"/>
          <a:stretch/>
        </p:blipFill>
        <p:spPr>
          <a:xfrm>
            <a:off x="7884738" y="383559"/>
            <a:ext cx="3936858" cy="3066022"/>
          </a:xfrm>
          <a:prstGeom prst="rect">
            <a:avLst/>
          </a:prstGeom>
          <a:ln w="76200" cap="sq" cmpd="sng">
            <a:solidFill>
              <a:schemeClr val="tx2">
                <a:lumMod val="25000"/>
                <a:lumOff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340" y="3684779"/>
            <a:ext cx="4029398" cy="29791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9328" y="4704562"/>
            <a:ext cx="6694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u="sng" dirty="0">
                <a:solidFill>
                  <a:srgbClr val="FF0000"/>
                </a:solidFill>
                <a:ea typeface="ＭＳ Ｐゴシック" panose="020B0600070205080204" pitchFamily="34" charset="-128"/>
                <a:cs typeface="Tahoma" panose="020B0604030504040204" pitchFamily="34" charset="0"/>
              </a:rPr>
              <a:t>There</a:t>
            </a:r>
            <a:r>
              <a:rPr lang="ja-JP" altLang="en-US" sz="2800" b="1" u="sng" dirty="0">
                <a:solidFill>
                  <a:srgbClr val="FF0000"/>
                </a:solidFill>
                <a:cs typeface="Tahoma" panose="020B0604030504040204" pitchFamily="34" charset="0"/>
              </a:rPr>
              <a:t>’</a:t>
            </a:r>
            <a:r>
              <a:rPr lang="en-US" altLang="ja-JP" sz="2800" b="1" u="sng" dirty="0">
                <a:solidFill>
                  <a:srgbClr val="FF0000"/>
                </a:solidFill>
                <a:cs typeface="Tahoma" panose="020B0604030504040204" pitchFamily="34" charset="0"/>
              </a:rPr>
              <a:t>s No Such Thing as a Healthy Tan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8" y="5930276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4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92" y="313666"/>
            <a:ext cx="10972800" cy="1371600"/>
          </a:xfrm>
        </p:spPr>
        <p:txBody>
          <a:bodyPr/>
          <a:lstStyle/>
          <a:p>
            <a:r>
              <a:rPr lang="en-US" dirty="0"/>
              <a:t>Mutations and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286002"/>
            <a:ext cx="10178322" cy="419285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Types of mutations:</a:t>
            </a:r>
          </a:p>
          <a:p>
            <a:pPr marL="457200" indent="-457200">
              <a:buAutoNum type="arabicPeriod"/>
            </a:pPr>
            <a:r>
              <a:rPr lang="en-US" b="1" dirty="0"/>
              <a:t>Inherited mutation </a:t>
            </a:r>
            <a:r>
              <a:rPr lang="en-US" dirty="0"/>
              <a:t>(aka germline or hereditary): present in the egg or sperm that formed that child, can be passed down through generations, only responsible for a </a:t>
            </a:r>
            <a:r>
              <a:rPr lang="en-US" u="sng" dirty="0"/>
              <a:t>small fraction of cancers</a:t>
            </a:r>
          </a:p>
          <a:p>
            <a:pPr marL="457200" indent="-457200">
              <a:buAutoNum type="arabicPeriod"/>
            </a:pPr>
            <a:r>
              <a:rPr lang="en-US" b="1" dirty="0"/>
              <a:t>Somatic mutations </a:t>
            </a:r>
            <a:r>
              <a:rPr lang="en-US" dirty="0"/>
              <a:t>(aka acquired): not present in the egg or sperm and acquired later in life; it starts in one cell and is passed on to new cells made from that cell; these mutations are common and </a:t>
            </a:r>
            <a:r>
              <a:rPr lang="en-US" u="sng" dirty="0"/>
              <a:t>responsible for most cancers</a:t>
            </a:r>
          </a:p>
          <a:p>
            <a:pPr marL="457200" indent="-457200">
              <a:buAutoNum type="arabicPeriod"/>
            </a:pPr>
            <a:r>
              <a:rPr lang="en-US" b="1" dirty="0"/>
              <a:t>Activating mutation </a:t>
            </a:r>
            <a:r>
              <a:rPr lang="en-US" dirty="0"/>
              <a:t>(aka gain-of-function): usually a dominant mutation, gives increased or new activity to a protein; implicated in causing cancer</a:t>
            </a:r>
          </a:p>
          <a:p>
            <a:pPr marL="457200" indent="-457200">
              <a:buAutoNum type="arabicPeriod"/>
            </a:pPr>
            <a:r>
              <a:rPr lang="en-US" b="1" dirty="0"/>
              <a:t>Loss-of function</a:t>
            </a:r>
            <a:r>
              <a:rPr lang="en-US" dirty="0"/>
              <a:t>: usually recessive, causes a protein product to have no or reduced function; loss of a protective function may cause cancer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2131" y="382385"/>
            <a:ext cx="2277869" cy="2032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5949577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40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35140"/>
            <a:ext cx="10981592" cy="1492132"/>
          </a:xfrm>
        </p:spPr>
        <p:txBody>
          <a:bodyPr>
            <a:normAutofit fontScale="90000"/>
          </a:bodyPr>
          <a:lstStyle/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Percentage of U.S. High School Students Who Reported Indoor Tanning in the Past Year </a:t>
            </a:r>
            <a:b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08" y="1850872"/>
            <a:ext cx="8995454" cy="4175106"/>
          </a:xfr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5949577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4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018" y="-138361"/>
            <a:ext cx="5642194" cy="1492132"/>
          </a:xfrm>
        </p:spPr>
        <p:txBody>
          <a:bodyPr/>
          <a:lstStyle/>
          <a:p>
            <a:r>
              <a:rPr lang="en-US" dirty="0"/>
              <a:t>Self Tanning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919" y="1066800"/>
            <a:ext cx="6822505" cy="4863475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600" dirty="0"/>
              <a:t>- Accept the natural color of your skin.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600" dirty="0"/>
          </a:p>
          <a:p>
            <a:r>
              <a:rPr lang="en-US" sz="2600" dirty="0"/>
              <a:t>- If you must tan, you can use chemical products which can produce a tanning result without exposure to ultraviolet radiation, such as: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dirty="0"/>
              <a:t>Spray tan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dirty="0"/>
              <a:t>Bronzing powders</a:t>
            </a:r>
          </a:p>
          <a:p>
            <a:pPr marL="0" indent="0">
              <a:buNone/>
            </a:pPr>
            <a:r>
              <a:rPr lang="en-US" sz="2000" b="1" i="1" dirty="0">
                <a:solidFill>
                  <a:srgbClr val="FF0000"/>
                </a:solidFill>
              </a:rPr>
              <a:t>*this is the only safe way to obtain a tanned look*</a:t>
            </a:r>
          </a:p>
          <a:p>
            <a:endParaRPr lang="en-US" sz="2400" dirty="0"/>
          </a:p>
        </p:txBody>
      </p:sp>
      <p:pic>
        <p:nvPicPr>
          <p:cNvPr id="2050" name="Picture 2" descr="Image result for Bronzing powd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158" y="3821371"/>
            <a:ext cx="4419600" cy="2576146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spray tan produc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208" y="300159"/>
            <a:ext cx="2857500" cy="31124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8" y="5930276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1777" y="2735463"/>
            <a:ext cx="9548446" cy="35935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ea typeface="ＭＳ Ｐゴシック" panose="020B0600070205080204" pitchFamily="34" charset="-128"/>
                <a:cs typeface="Tahoma" panose="020B0604030504040204" pitchFamily="34" charset="0"/>
              </a:rPr>
              <a:t>Assess Your Risk for Skin Cancer</a:t>
            </a:r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5949577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71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47" y="1090246"/>
            <a:ext cx="10682654" cy="5767754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47" y="191008"/>
            <a:ext cx="6561389" cy="899238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858385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01292"/>
          </a:xfrm>
        </p:spPr>
        <p:txBody>
          <a:bodyPr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Skin Type Scale</a:t>
            </a:r>
          </a:p>
        </p:txBody>
      </p:sp>
      <p:pic>
        <p:nvPicPr>
          <p:cNvPr id="2050" name="Picture 2" descr="Image result for fitzpatrick skin ty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76" y="1510078"/>
            <a:ext cx="10521224" cy="4352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23951" y="5994592"/>
            <a:ext cx="10306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</a:rPr>
              <a:t>People with fair skin, blonde/red hair, and blue eyes are at the highest risk for skin cancer.</a:t>
            </a:r>
          </a:p>
        </p:txBody>
      </p:sp>
    </p:spTree>
    <p:extLst>
      <p:ext uri="{BB962C8B-B14F-4D97-AF65-F5344CB8AC3E}">
        <p14:creationId xmlns:p14="http://schemas.microsoft.com/office/powerpoint/2010/main" val="16759589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229"/>
            <a:ext cx="10178322" cy="998007"/>
          </a:xfrm>
        </p:spPr>
        <p:txBody>
          <a:bodyPr/>
          <a:lstStyle/>
          <a:p>
            <a:r>
              <a:rPr lang="en-US" dirty="0"/>
              <a:t>Risk Factors for Skin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898" y="1275947"/>
            <a:ext cx="8222387" cy="4306105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dirty="0"/>
              <a:t>- People with certain characteristics are at greater risk: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400" dirty="0"/>
              <a:t>People with fair skin, freckles, and light eyes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400" dirty="0"/>
              <a:t>Blonde or red hair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400" dirty="0"/>
              <a:t>&gt;50 moles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400" dirty="0"/>
              <a:t>A family history of skin cancer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400" dirty="0"/>
              <a:t>A personal history of skin cancer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400" dirty="0"/>
              <a:t> Even 3-6 blistering burns under age 18 increase your risk for skin cancer </a:t>
            </a:r>
            <a:r>
              <a:rPr lang="en-US" sz="2400" dirty="0">
                <a:sym typeface="Wingdings" panose="05000000000000000000" pitchFamily="2" charset="2"/>
              </a:rPr>
              <a:t> start prevention early!</a:t>
            </a:r>
            <a:endParaRPr lang="en-US" sz="2400" dirty="0"/>
          </a:p>
        </p:txBody>
      </p:sp>
      <p:pic>
        <p:nvPicPr>
          <p:cNvPr id="3076" name="Picture 4" descr="Image result for freckles skin with blue ey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004" y="3132754"/>
            <a:ext cx="1828067" cy="33584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skin mo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708" y="878829"/>
            <a:ext cx="3113394" cy="1462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family histo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784" y="2390652"/>
            <a:ext cx="2257426" cy="1758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7569" y="5897657"/>
            <a:ext cx="8780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…but anyone can get skin cancer!</a:t>
            </a:r>
          </a:p>
        </p:txBody>
      </p:sp>
    </p:spTree>
    <p:extLst>
      <p:ext uri="{BB962C8B-B14F-4D97-AF65-F5344CB8AC3E}">
        <p14:creationId xmlns:p14="http://schemas.microsoft.com/office/powerpoint/2010/main" val="3558578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How can I protect myself?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5949577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871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619" y="6533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Monitor UV Index and Seek Shade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619" y="1199679"/>
            <a:ext cx="8823981" cy="5464785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2000" dirty="0"/>
              <a:t>- Check the UV Index</a:t>
            </a:r>
          </a:p>
          <a:p>
            <a:pPr marL="0" indent="0">
              <a:buNone/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- Try to avoid sun exposure at peak UV hours of 10:00 am to 4:00 pm</a:t>
            </a:r>
          </a:p>
          <a:p>
            <a:pPr marL="0" indent="0">
              <a:buNone/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- Download the EPA UV Index App on your smart phone to monitor UV Index for next 4 days (daily reports also on Apple weather app)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- Even on a cloudy day, 80% of UV radiation penetrates clouds!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schemeClr val="tx1"/>
                </a:solidFill>
              </a:rPr>
              <a:t>- Seek shade or go inside when you can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altLang="en-US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schemeClr val="tx1"/>
                </a:solidFill>
              </a:rPr>
              <a:t>- Use portable shade covers (e.g. umbrella)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altLang="en-US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schemeClr val="tx1"/>
                </a:solidFill>
              </a:rPr>
              <a:t>- Some mediations like antibiotics increase your risk of sun burn-be sure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000" dirty="0">
                <a:solidFill>
                  <a:schemeClr val="tx1"/>
                </a:solidFill>
              </a:rPr>
              <a:t> to ask your doctor about the effects of any mediations you may be taking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dirty="0">
              <a:latin typeface="Tahoma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dirty="0">
              <a:latin typeface="Tahoma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5122" name="Picture 2" descr="Image result for people using umbrella in a game ev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145" y="3310253"/>
            <a:ext cx="3294255" cy="21613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premature ag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916" y="248528"/>
            <a:ext cx="2971465" cy="21105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7897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873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UV Index Scale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124200" y="2743200"/>
            <a:ext cx="54102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en-US" dirty="0">
                <a:solidFill>
                  <a:schemeClr val="accent2"/>
                </a:solidFill>
                <a:latin typeface="Tahoma" charset="0"/>
              </a:rPr>
              <a:t>	</a:t>
            </a:r>
          </a:p>
          <a:p>
            <a:pPr>
              <a:buFontTx/>
              <a:buNone/>
              <a:defRPr/>
            </a:pPr>
            <a:endParaRPr lang="en-US" dirty="0">
              <a:solidFill>
                <a:schemeClr val="folHlink"/>
              </a:solidFill>
              <a:latin typeface="Tahoma" charset="0"/>
            </a:endParaRPr>
          </a:p>
        </p:txBody>
      </p:sp>
      <p:pic>
        <p:nvPicPr>
          <p:cNvPr id="4098" name="Picture 2" descr="Image result for uv index sc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92" y="1587412"/>
            <a:ext cx="10898188" cy="4590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5949577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300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411" y="-100150"/>
            <a:ext cx="10515600" cy="1325563"/>
          </a:xfrm>
        </p:spPr>
        <p:txBody>
          <a:bodyPr/>
          <a:lstStyle/>
          <a:p>
            <a:r>
              <a:rPr lang="en-US" altLang="en-US" dirty="0"/>
              <a:t>UPF</a:t>
            </a:r>
            <a:endParaRPr lang="en-US" dirty="0"/>
          </a:p>
        </p:txBody>
      </p:sp>
      <p:sp>
        <p:nvSpPr>
          <p:cNvPr id="4" name="Content Placeholder 3"/>
          <p:cNvSpPr>
            <a:spLocks noGrp="1" noChangeArrowheads="1"/>
          </p:cNvSpPr>
          <p:nvPr>
            <p:ph idx="1"/>
          </p:nvPr>
        </p:nvSpPr>
        <p:spPr bwMode="auto">
          <a:xfrm>
            <a:off x="303588" y="1131690"/>
            <a:ext cx="7672012" cy="5080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rgbClr val="99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rgbClr val="99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3200" b="1" dirty="0">
                <a:solidFill>
                  <a:schemeClr val="tx1"/>
                </a:solidFill>
              </a:rPr>
              <a:t>- </a:t>
            </a:r>
            <a:r>
              <a:rPr lang="en-US" altLang="en-US" sz="3200" b="1" dirty="0">
                <a:solidFill>
                  <a:srgbClr val="FF0000"/>
                </a:solidFill>
              </a:rPr>
              <a:t>UPF</a:t>
            </a:r>
            <a:r>
              <a:rPr lang="en-US" altLang="en-US" sz="3200" dirty="0">
                <a:solidFill>
                  <a:schemeClr val="tx1"/>
                </a:solidFill>
              </a:rPr>
              <a:t> = </a:t>
            </a:r>
            <a:r>
              <a:rPr lang="en-US" altLang="en-US" sz="3200" b="1" dirty="0">
                <a:solidFill>
                  <a:srgbClr val="FF0000"/>
                </a:solidFill>
              </a:rPr>
              <a:t>U</a:t>
            </a:r>
            <a:r>
              <a:rPr lang="en-US" altLang="en-US" sz="3200" dirty="0">
                <a:solidFill>
                  <a:schemeClr val="tx1"/>
                </a:solidFill>
              </a:rPr>
              <a:t>ltraviolet </a:t>
            </a:r>
            <a:r>
              <a:rPr lang="en-US" altLang="en-US" sz="3200" b="1" dirty="0">
                <a:solidFill>
                  <a:srgbClr val="FF0000"/>
                </a:solidFill>
              </a:rPr>
              <a:t>P</a:t>
            </a:r>
            <a:r>
              <a:rPr lang="en-US" altLang="en-US" sz="3200" dirty="0">
                <a:solidFill>
                  <a:schemeClr val="tx1"/>
                </a:solidFill>
              </a:rPr>
              <a:t>rotection </a:t>
            </a:r>
            <a:r>
              <a:rPr lang="en-US" altLang="en-US" sz="3200" b="1" dirty="0">
                <a:solidFill>
                  <a:srgbClr val="FF0000"/>
                </a:solidFill>
              </a:rPr>
              <a:t>F</a:t>
            </a:r>
            <a:r>
              <a:rPr lang="en-US" altLang="en-US" sz="3200" dirty="0">
                <a:solidFill>
                  <a:schemeClr val="tx1"/>
                </a:solidFill>
              </a:rPr>
              <a:t>actor</a:t>
            </a:r>
          </a:p>
          <a:p>
            <a:pPr marL="0" indent="0">
              <a:buNone/>
            </a:pPr>
            <a:r>
              <a:rPr lang="en-US" altLang="en-US" sz="3200" dirty="0">
                <a:solidFill>
                  <a:schemeClr val="tx1"/>
                </a:solidFill>
              </a:rPr>
              <a:t>- Measures UV protection offered by fabric</a:t>
            </a:r>
          </a:p>
          <a:p>
            <a:pPr marL="0" indent="0">
              <a:buNone/>
            </a:pPr>
            <a:r>
              <a:rPr lang="en-US" altLang="en-US" sz="3200" dirty="0">
                <a:solidFill>
                  <a:schemeClr val="tx1"/>
                </a:solidFill>
                <a:ea typeface="ＭＳ Ｐゴシック" panose="020B0600070205080204" pitchFamily="34" charset="-128"/>
                <a:cs typeface="Tahoma" panose="020B0604030504040204" pitchFamily="34" charset="0"/>
              </a:rPr>
              <a:t>- Choose at least UPF 30</a:t>
            </a:r>
            <a:endParaRPr lang="en-US" alt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en-US" sz="3200" dirty="0">
                <a:solidFill>
                  <a:schemeClr val="tx1"/>
                </a:solidFill>
              </a:rPr>
              <a:t>- White T-shirt = ~UPF 5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- Darker colors absorb more UV radiation</a:t>
            </a:r>
          </a:p>
          <a:p>
            <a:pPr marL="0" indent="0">
              <a:buNone/>
              <a:defRPr/>
            </a:pPr>
            <a:r>
              <a:rPr lang="en-US" sz="3200" dirty="0">
                <a:solidFill>
                  <a:schemeClr val="tx1"/>
                </a:solidFill>
              </a:rPr>
              <a:t>- Wear clothing that covers a large amount of your skin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uvskinz.com/v/product-options/images/040369-428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693" y="680224"/>
            <a:ext cx="2028637" cy="2028637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43609" y="2867784"/>
            <a:ext cx="1820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Certified UPF 50+</a:t>
            </a:r>
          </a:p>
        </p:txBody>
      </p:sp>
      <p:pic>
        <p:nvPicPr>
          <p:cNvPr id="1032" name="Picture 8" descr="Image result for how upf block uv and sk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439" y="3940701"/>
            <a:ext cx="4246349" cy="2698201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reen Shot 2019-02-04 at 4.16.20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055" y="542251"/>
            <a:ext cx="1567638" cy="2207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8" y="5930276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69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1371600"/>
          </a:xfrm>
        </p:spPr>
        <p:txBody>
          <a:bodyPr/>
          <a:lstStyle/>
          <a:p>
            <a:r>
              <a:rPr lang="en-US" dirty="0"/>
              <a:t>Layers of the skin</a:t>
            </a:r>
          </a:p>
        </p:txBody>
      </p:sp>
      <p:pic>
        <p:nvPicPr>
          <p:cNvPr id="1026" name="Picture 2" descr="Image result for layers of the epidermis and dermi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092" y="976327"/>
            <a:ext cx="3257198" cy="474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02835" y="1408010"/>
            <a:ext cx="635414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-Most damage occurs in the epidermis, the outer part of the skin</a:t>
            </a:r>
          </a:p>
          <a:p>
            <a:endParaRPr lang="en-US" sz="2000" dirty="0"/>
          </a:p>
          <a:p>
            <a:r>
              <a:rPr lang="en-US" sz="2000" dirty="0"/>
              <a:t>-The layers of the epidermis are as follows (superficial to deep)</a:t>
            </a:r>
          </a:p>
          <a:p>
            <a:r>
              <a:rPr lang="en-US" sz="2100" dirty="0"/>
              <a:t>	</a:t>
            </a:r>
            <a:r>
              <a:rPr lang="en-US" sz="1500" dirty="0"/>
              <a:t>-</a:t>
            </a:r>
            <a:r>
              <a:rPr lang="en-US" sz="1500" u="sng" dirty="0"/>
              <a:t>Stratum corneum </a:t>
            </a:r>
            <a:r>
              <a:rPr lang="en-US" sz="1500" dirty="0"/>
              <a:t>(outermost layer with increased keratinization 	that prevents infection and dehydration)</a:t>
            </a:r>
          </a:p>
          <a:p>
            <a:r>
              <a:rPr lang="en-US" sz="1500" dirty="0"/>
              <a:t>	-</a:t>
            </a:r>
            <a:r>
              <a:rPr lang="en-US" sz="1500" u="sng" dirty="0"/>
              <a:t>Stratum </a:t>
            </a:r>
            <a:r>
              <a:rPr lang="en-US" sz="1500" u="sng" dirty="0" err="1"/>
              <a:t>lucidum</a:t>
            </a:r>
            <a:r>
              <a:rPr lang="en-US" sz="1500" u="sng" dirty="0"/>
              <a:t> </a:t>
            </a:r>
            <a:r>
              <a:rPr lang="en-US" sz="1500" dirty="0"/>
              <a:t>(thin layer only found in palms/soles/digits)</a:t>
            </a:r>
          </a:p>
          <a:p>
            <a:r>
              <a:rPr lang="en-US" sz="1500" dirty="0"/>
              <a:t>	-</a:t>
            </a:r>
            <a:r>
              <a:rPr lang="en-US" sz="1500" u="sng" dirty="0"/>
              <a:t>Stratum granulosum </a:t>
            </a:r>
            <a:r>
              <a:rPr lang="en-US" sz="1500" dirty="0"/>
              <a:t>(cells in this layer secrete </a:t>
            </a:r>
            <a:r>
              <a:rPr lang="en-US" sz="1500" dirty="0" err="1"/>
              <a:t>keratohyaline</a:t>
            </a:r>
            <a:r>
              <a:rPr lang="en-US" sz="1500" dirty="0"/>
              <a:t> 	granules, which have proteins that bind keratin filaments; also 	prevents dehydration) </a:t>
            </a:r>
          </a:p>
          <a:p>
            <a:r>
              <a:rPr lang="en-US" sz="1500" dirty="0"/>
              <a:t>	-</a:t>
            </a:r>
            <a:r>
              <a:rPr lang="en-US" sz="1500" u="sng" dirty="0"/>
              <a:t>Stratum spinosum </a:t>
            </a:r>
            <a:r>
              <a:rPr lang="en-US" sz="1500" dirty="0"/>
              <a:t>(spiny appearance due to desmosomes joining 	adjacent cells)</a:t>
            </a:r>
          </a:p>
          <a:p>
            <a:r>
              <a:rPr lang="en-US" sz="1500" dirty="0"/>
              <a:t>	-</a:t>
            </a:r>
            <a:r>
              <a:rPr lang="en-US" sz="1500" u="sng" dirty="0"/>
              <a:t>Stratum </a:t>
            </a:r>
            <a:r>
              <a:rPr lang="en-US" sz="1500" u="sng" dirty="0" err="1"/>
              <a:t>basale</a:t>
            </a:r>
            <a:r>
              <a:rPr lang="en-US" sz="1500" u="sng" dirty="0"/>
              <a:t> </a:t>
            </a:r>
            <a:r>
              <a:rPr lang="en-US" sz="1500" dirty="0"/>
              <a:t>(contains basal cells: precursors to keratinocytes)</a:t>
            </a:r>
          </a:p>
          <a:p>
            <a:endParaRPr lang="en-US" sz="2100" dirty="0"/>
          </a:p>
          <a:p>
            <a:r>
              <a:rPr lang="en-US" sz="2000" dirty="0"/>
              <a:t>-Below the epidermis is the dermis, which has nerve endings, sweat glands, hair follicles, sebaceous glands, blood vessels, and collagen (gives the skin flexibility and strength)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5949577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493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41" y="-109387"/>
            <a:ext cx="10178322" cy="1492132"/>
          </a:xfrm>
        </p:spPr>
        <p:txBody>
          <a:bodyPr/>
          <a:lstStyle/>
          <a:p>
            <a:r>
              <a:rPr lang="en-US" dirty="0"/>
              <a:t>Sunglasses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025" y="1325375"/>
            <a:ext cx="6670274" cy="3272025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>
              <a:tabLst>
                <a:tab pos="6799263" algn="l"/>
              </a:tabLst>
            </a:pPr>
            <a:r>
              <a:rPr lang="en-US" dirty="0"/>
              <a:t>- UV-A and UV-B radiation can have long- and short-term negative effects on the eyes and vision</a:t>
            </a:r>
            <a:endParaRPr lang="en-US" altLang="en-US" dirty="0"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>
              <a:tabLst>
                <a:tab pos="6799263" algn="l"/>
              </a:tabLst>
            </a:pPr>
            <a:r>
              <a:rPr lang="en-US" altLang="en-US" dirty="0">
                <a:ea typeface="ＭＳ Ｐゴシック" panose="020B0600070205080204" pitchFamily="34" charset="-128"/>
                <a:cs typeface="Tahoma" panose="020B0604030504040204" pitchFamily="34" charset="0"/>
              </a:rPr>
              <a:t>- UV </a:t>
            </a:r>
            <a:r>
              <a:rPr lang="en-US" altLang="en-US" dirty="0">
                <a:ea typeface="ＭＳ Ｐゴシック" panose="020B0600070205080204" pitchFamily="34" charset="-128"/>
                <a:cs typeface="Tahoma" panose="020B0604030504040204" pitchFamily="34" charset="0"/>
                <a:sym typeface="Wingdings"/>
              </a:rPr>
              <a:t> </a:t>
            </a:r>
            <a:r>
              <a:rPr lang="en-US" altLang="en-US" dirty="0">
                <a:ea typeface="ＭＳ Ｐゴシック" panose="020B0600070205080204" pitchFamily="34" charset="-128"/>
                <a:cs typeface="Tahoma" panose="020B0604030504040204" pitchFamily="34" charset="0"/>
              </a:rPr>
              <a:t>cataracts, macular degeneration, blindness, and melanoma of the eye</a:t>
            </a:r>
          </a:p>
          <a:p>
            <a:pPr>
              <a:tabLst>
                <a:tab pos="6799263" algn="l"/>
              </a:tabLst>
            </a:pPr>
            <a:r>
              <a:rPr lang="en-US" altLang="en-US" dirty="0">
                <a:ea typeface="ＭＳ Ｐゴシック" panose="020B0600070205080204" pitchFamily="34" charset="-128"/>
                <a:cs typeface="Tahoma" panose="020B0604030504040204" pitchFamily="34" charset="0"/>
              </a:rPr>
              <a:t>- Wear large sunglasses that block 99-100% of UV rays</a:t>
            </a:r>
          </a:p>
          <a:p>
            <a:pPr>
              <a:tabLst>
                <a:tab pos="6799263" algn="l"/>
              </a:tabLst>
            </a:pPr>
            <a:r>
              <a:rPr lang="en-US" altLang="en-US" dirty="0">
                <a:ea typeface="ＭＳ Ｐゴシック" panose="020B0600070205080204" pitchFamily="34" charset="-128"/>
                <a:cs typeface="Tahoma" panose="020B0604030504040204" pitchFamily="34" charset="0"/>
              </a:rPr>
              <a:t>- Sunglasses also </a:t>
            </a:r>
            <a:r>
              <a:rPr lang="en-US" dirty="0"/>
              <a:t>protect the tender skin around your eyes from sun exposure</a:t>
            </a:r>
            <a:endParaRPr lang="en-US" altLang="en-US" dirty="0"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6146" name="Picture 2" descr="Image result for uv light eye da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99" y="136499"/>
            <a:ext cx="4771676" cy="28690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tarac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99" y="3251463"/>
            <a:ext cx="4869970" cy="3472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BAF8E6F-DD98-12C3-FA29-9DD89676A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432" y="4464676"/>
            <a:ext cx="3603522" cy="220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237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62771"/>
            <a:ext cx="10972800" cy="1371600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chemeClr val="tx1"/>
                </a:solidFill>
                <a:latin typeface="+mn-lt"/>
              </a:rPr>
              <a:t>Hats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3" descr="Sun Safe Hats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40" y="1308829"/>
            <a:ext cx="10788160" cy="3176588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97623" y="4779799"/>
            <a:ext cx="91967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dirty="0"/>
              <a:t>Choose </a:t>
            </a:r>
            <a:r>
              <a:rPr lang="en-US" altLang="en-US" sz="3200" b="1" dirty="0">
                <a:solidFill>
                  <a:srgbClr val="FF0000"/>
                </a:solidFill>
              </a:rPr>
              <a:t>wide-brimmed hats</a:t>
            </a:r>
            <a:endParaRPr lang="en-US" altLang="en-US" sz="3200" b="1" dirty="0"/>
          </a:p>
          <a:p>
            <a:pPr algn="ctr"/>
            <a:r>
              <a:rPr lang="en-US" altLang="en-US" sz="3200" dirty="0"/>
              <a:t>…but, </a:t>
            </a:r>
            <a:r>
              <a:rPr lang="en-US" altLang="en-US" sz="3200" b="1" dirty="0"/>
              <a:t>any hat </a:t>
            </a:r>
            <a:r>
              <a:rPr lang="en-US" altLang="en-US" sz="3200" dirty="0"/>
              <a:t>is better than no hat!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5949577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38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8633" y="59808"/>
            <a:ext cx="10515600" cy="1325563"/>
          </a:xfrm>
        </p:spPr>
        <p:txBody>
          <a:bodyPr/>
          <a:lstStyle/>
          <a:p>
            <a:r>
              <a:rPr lang="en-US" dirty="0"/>
              <a:t>   SPF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35254" y="1192516"/>
            <a:ext cx="9504483" cy="5433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endParaRPr lang="en-US" sz="2200" dirty="0"/>
          </a:p>
          <a:p>
            <a:pPr marL="0" indent="0">
              <a:buNone/>
              <a:defRPr/>
            </a:pPr>
            <a:r>
              <a:rPr lang="en-US" sz="2200" b="1" dirty="0"/>
              <a:t>- </a:t>
            </a:r>
            <a:r>
              <a:rPr lang="en-US" sz="2200" b="1" dirty="0">
                <a:solidFill>
                  <a:srgbClr val="FF0000"/>
                </a:solidFill>
              </a:rPr>
              <a:t>SPF</a:t>
            </a:r>
            <a:r>
              <a:rPr lang="en-US" sz="2200" dirty="0"/>
              <a:t> = </a:t>
            </a:r>
            <a:r>
              <a:rPr lang="en-US" sz="2200" b="1" dirty="0">
                <a:solidFill>
                  <a:srgbClr val="FF0000"/>
                </a:solidFill>
              </a:rPr>
              <a:t>S</a:t>
            </a:r>
            <a:r>
              <a:rPr lang="en-US" sz="2200" dirty="0"/>
              <a:t>un </a:t>
            </a:r>
            <a:r>
              <a:rPr lang="en-US" sz="2200" b="1" dirty="0">
                <a:solidFill>
                  <a:srgbClr val="FF0000"/>
                </a:solidFill>
              </a:rPr>
              <a:t>P</a:t>
            </a:r>
            <a:r>
              <a:rPr lang="en-US" sz="2200" dirty="0"/>
              <a:t>rotection </a:t>
            </a:r>
            <a:r>
              <a:rPr lang="en-US" sz="2200" b="1" dirty="0">
                <a:solidFill>
                  <a:srgbClr val="FF0000"/>
                </a:solidFill>
              </a:rPr>
              <a:t>F</a:t>
            </a:r>
            <a:r>
              <a:rPr lang="en-US" sz="2200" dirty="0"/>
              <a:t>actor (UVB)</a:t>
            </a:r>
          </a:p>
          <a:p>
            <a:pPr marL="0" indent="0">
              <a:buNone/>
              <a:defRPr/>
            </a:pPr>
            <a:r>
              <a:rPr lang="en-US" sz="2200" dirty="0"/>
              <a:t>- SPF indicates how much UV will be blocked</a:t>
            </a:r>
          </a:p>
          <a:p>
            <a:pPr lvl="1">
              <a:defRPr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SPF 15 blocks 93% of UVB</a:t>
            </a:r>
          </a:p>
          <a:p>
            <a:pPr lvl="1">
              <a:defRPr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SPF 30 blocks 97% of UVB</a:t>
            </a:r>
          </a:p>
          <a:p>
            <a:pPr lvl="1">
              <a:defRPr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SPF 50 blocks 98% of UVB</a:t>
            </a:r>
          </a:p>
          <a:p>
            <a:pPr lvl="1">
              <a:defRPr/>
            </a:pPr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No sunscreen blocks 100% of UV.</a:t>
            </a:r>
          </a:p>
          <a:p>
            <a:pPr marL="457200" lvl="1" indent="0">
              <a:buNone/>
              <a:defRPr/>
            </a:pPr>
            <a:endParaRPr lang="en-US" sz="1800" i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en-US" sz="2200" dirty="0"/>
              <a:t>- Need both UVB &amp; UVA protection </a:t>
            </a:r>
            <a:r>
              <a:rPr lang="en-US" sz="2200" b="1" u="sng" dirty="0">
                <a:solidFill>
                  <a:srgbClr val="FF0000"/>
                </a:solidFill>
              </a:rPr>
              <a:t>(broad spectrum)</a:t>
            </a:r>
          </a:p>
          <a:p>
            <a:pPr marL="0" indent="0">
              <a:buNone/>
              <a:defRPr/>
            </a:pPr>
            <a:r>
              <a:rPr lang="en-US" altLang="en-US" sz="2200" dirty="0">
                <a:ea typeface="ＭＳ Ｐゴシック" panose="020B0600070205080204" pitchFamily="34" charset="-128"/>
                <a:cs typeface="Tahoma" panose="020B0604030504040204" pitchFamily="34" charset="0"/>
              </a:rPr>
              <a:t>- </a:t>
            </a:r>
            <a:r>
              <a:rPr lang="en-US" altLang="en-US" sz="2200" dirty="0">
                <a:solidFill>
                  <a:srgbClr val="FF0000"/>
                </a:solidFill>
                <a:ea typeface="ＭＳ Ｐゴシック" panose="020B0600070205080204" pitchFamily="34" charset="-128"/>
                <a:cs typeface="Tahoma" panose="020B0604030504040204" pitchFamily="34" charset="0"/>
              </a:rPr>
              <a:t>Choose </a:t>
            </a:r>
            <a:r>
              <a:rPr lang="en-US" altLang="en-US" sz="2200" u="sng" dirty="0">
                <a:solidFill>
                  <a:srgbClr val="FF0000"/>
                </a:solidFill>
                <a:ea typeface="ＭＳ Ｐゴシック" panose="020B0600070205080204" pitchFamily="34" charset="-128"/>
                <a:cs typeface="Tahoma" panose="020B0604030504040204" pitchFamily="34" charset="0"/>
              </a:rPr>
              <a:t>&gt;</a:t>
            </a:r>
            <a:r>
              <a:rPr lang="en-US" altLang="en-US" sz="2200" dirty="0">
                <a:solidFill>
                  <a:srgbClr val="FF0000"/>
                </a:solidFill>
                <a:ea typeface="ＭＳ Ｐゴシック" panose="020B0600070205080204" pitchFamily="34" charset="-128"/>
                <a:cs typeface="Tahoma" panose="020B0604030504040204" pitchFamily="34" charset="0"/>
              </a:rPr>
              <a:t> SPF 30 </a:t>
            </a:r>
            <a:r>
              <a:rPr lang="en-US" altLang="en-US" sz="2200" dirty="0">
                <a:solidFill>
                  <a:srgbClr val="FF0000"/>
                </a:solidFill>
              </a:rPr>
              <a:t>daily</a:t>
            </a:r>
            <a:endParaRPr lang="en-US" sz="2200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en-US" sz="2200" dirty="0"/>
              <a:t>- Choose </a:t>
            </a:r>
            <a:r>
              <a:rPr lang="en-US" altLang="en-US" sz="2200" dirty="0">
                <a:ea typeface="ＭＳ Ｐゴシック" panose="020B0600070205080204" pitchFamily="34" charset="-128"/>
                <a:cs typeface="Tahoma" panose="020B0604030504040204" pitchFamily="34" charset="0"/>
              </a:rPr>
              <a:t> </a:t>
            </a:r>
            <a:r>
              <a:rPr lang="en-US" altLang="en-US" sz="2200" u="sng" dirty="0">
                <a:ea typeface="ＭＳ Ｐゴシック" panose="020B0600070205080204" pitchFamily="34" charset="-128"/>
                <a:cs typeface="Tahoma" panose="020B0604030504040204" pitchFamily="34" charset="0"/>
              </a:rPr>
              <a:t>&gt;</a:t>
            </a:r>
            <a:r>
              <a:rPr lang="en-US" altLang="en-US" sz="2200" dirty="0">
                <a:ea typeface="ＭＳ Ｐゴシック" panose="020B0600070205080204" pitchFamily="34" charset="-128"/>
                <a:cs typeface="Tahoma" panose="020B0604030504040204" pitchFamily="34" charset="0"/>
              </a:rPr>
              <a:t> </a:t>
            </a:r>
            <a:r>
              <a:rPr lang="en-US" sz="2200" dirty="0"/>
              <a:t>SPF 30+ with 80-minute water-resistance and reapply after water activities or sweating</a:t>
            </a:r>
            <a:endParaRPr lang="en-US" sz="2200" dirty="0"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r>
              <a:rPr lang="en-US" altLang="ja-JP" sz="2200" dirty="0">
                <a:cs typeface="Tahoma" panose="020B0604030504040204" pitchFamily="34" charset="0"/>
              </a:rPr>
              <a:t>- Use lip balm with </a:t>
            </a:r>
            <a:r>
              <a:rPr lang="en-US" altLang="en-US" sz="2200" dirty="0">
                <a:ea typeface="ＭＳ Ｐゴシック" panose="020B0600070205080204" pitchFamily="34" charset="-128"/>
                <a:cs typeface="Tahoma" panose="020B0604030504040204" pitchFamily="34" charset="0"/>
              </a:rPr>
              <a:t> </a:t>
            </a:r>
            <a:r>
              <a:rPr lang="en-US" altLang="en-US" sz="2200" u="sng" dirty="0">
                <a:ea typeface="ＭＳ Ｐゴシック" panose="020B0600070205080204" pitchFamily="34" charset="-128"/>
                <a:cs typeface="Tahoma" panose="020B0604030504040204" pitchFamily="34" charset="0"/>
              </a:rPr>
              <a:t>&gt;</a:t>
            </a:r>
            <a:r>
              <a:rPr lang="en-US" altLang="en-US" sz="2200" dirty="0">
                <a:ea typeface="ＭＳ Ｐゴシック" panose="020B0600070205080204" pitchFamily="34" charset="-128"/>
                <a:cs typeface="Tahoma" panose="020B0604030504040204" pitchFamily="34" charset="0"/>
              </a:rPr>
              <a:t> </a:t>
            </a:r>
            <a:r>
              <a:rPr lang="en-US" altLang="ja-JP" sz="2200" dirty="0">
                <a:cs typeface="Tahoma" panose="020B0604030504040204" pitchFamily="34" charset="0"/>
              </a:rPr>
              <a:t>SPF 30</a:t>
            </a:r>
          </a:p>
          <a:p>
            <a:pPr>
              <a:defRPr/>
            </a:pPr>
            <a:endParaRPr lang="en-US" sz="2400" dirty="0">
              <a:solidFill>
                <a:srgbClr val="800000"/>
              </a:solidFill>
              <a:latin typeface="Tahoma" charset="0"/>
            </a:endParaRPr>
          </a:p>
        </p:txBody>
      </p:sp>
      <p:pic>
        <p:nvPicPr>
          <p:cNvPr id="4098" name="Picture 2" descr="Image result for sp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737" y="2644410"/>
            <a:ext cx="2753278" cy="41851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What is spf sun protection factor? - Badger Bal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67" y="1"/>
            <a:ext cx="6982833" cy="18660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250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58" y="0"/>
            <a:ext cx="10972800" cy="13716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How to select a sunscreen: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99" y="1193800"/>
            <a:ext cx="8299517" cy="523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940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384" y="-111613"/>
            <a:ext cx="10972800" cy="1371600"/>
          </a:xfrm>
        </p:spPr>
        <p:txBody>
          <a:bodyPr/>
          <a:lstStyle/>
          <a:p>
            <a:r>
              <a:rPr lang="en-US" dirty="0"/>
              <a:t>How to Apply Sunscreen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67671" y="1224825"/>
            <a:ext cx="11060722" cy="5471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- Apply enough sunscreen to cover all exposed skin, </a:t>
            </a:r>
            <a:r>
              <a:rPr lang="en-US" altLang="en-US" dirty="0">
                <a:ea typeface="ＭＳ Ｐゴシック" panose="020B0600070205080204" pitchFamily="34" charset="-128"/>
                <a:cs typeface="Tahoma" panose="020B0604030504040204" pitchFamily="34" charset="0"/>
              </a:rPr>
              <a:t>but not open wounds</a:t>
            </a:r>
            <a:endParaRPr lang="en-US" dirty="0"/>
          </a:p>
          <a:p>
            <a:endParaRPr lang="en-US" dirty="0"/>
          </a:p>
          <a:p>
            <a:pPr>
              <a:buFontTx/>
              <a:buChar char="-"/>
            </a:pPr>
            <a:r>
              <a:rPr lang="en-US" dirty="0"/>
              <a:t>Most adults need about </a:t>
            </a:r>
            <a:r>
              <a:rPr lang="en-US" dirty="0">
                <a:solidFill>
                  <a:srgbClr val="C00000"/>
                </a:solidFill>
              </a:rPr>
              <a:t>1 ounce </a:t>
            </a:r>
            <a:r>
              <a:rPr lang="en-US" dirty="0"/>
              <a:t>or a </a:t>
            </a:r>
            <a:r>
              <a:rPr lang="en-US" dirty="0">
                <a:solidFill>
                  <a:srgbClr val="C00000"/>
                </a:solidFill>
              </a:rPr>
              <a:t>golf ball-sized amount </a:t>
            </a:r>
            <a:r>
              <a:rPr lang="en-US" dirty="0"/>
              <a:t>to fully cover their body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altLang="en-US" dirty="0">
                <a:ea typeface="ＭＳ Ｐゴシック" panose="020B0600070205080204" pitchFamily="34" charset="-128"/>
                <a:cs typeface="Tahoma" panose="020B0604030504040204" pitchFamily="34" charset="0"/>
              </a:rPr>
              <a:t>Apply 15-30 minutes before going out in the sun</a:t>
            </a:r>
          </a:p>
          <a:p>
            <a:endParaRPr lang="en-US" altLang="en-US" dirty="0"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altLang="en-US" dirty="0">
                <a:ea typeface="ＭＳ Ｐゴシック" panose="020B0600070205080204" pitchFamily="34" charset="-128"/>
                <a:cs typeface="Tahoma" panose="020B0604030504040204" pitchFamily="34" charset="0"/>
              </a:rPr>
              <a:t>Don</a:t>
            </a:r>
            <a:r>
              <a:rPr lang="ja-JP" altLang="en-US" dirty="0">
                <a:cs typeface="Tahoma" panose="020B0604030504040204" pitchFamily="34" charset="0"/>
              </a:rPr>
              <a:t>’</a:t>
            </a:r>
            <a:r>
              <a:rPr lang="en-US" altLang="ja-JP" dirty="0">
                <a:cs typeface="Tahoma" panose="020B0604030504040204" pitchFamily="34" charset="0"/>
              </a:rPr>
              <a:t>t forget places like ears, neck and hands</a:t>
            </a:r>
          </a:p>
          <a:p>
            <a:endParaRPr lang="en-US" altLang="ja-JP" dirty="0"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altLang="en-US" dirty="0">
                <a:ea typeface="ＭＳ Ｐゴシック" panose="020B0600070205080204" pitchFamily="34" charset="-128"/>
                <a:cs typeface="Tahoma" panose="020B0604030504040204" pitchFamily="34" charset="0"/>
              </a:rPr>
              <a:t>Apply at least 30 minutes before swimming</a:t>
            </a:r>
            <a:endParaRPr lang="en-US" altLang="ja-JP" dirty="0">
              <a:cs typeface="Tahoma" panose="020B0604030504040204" pitchFamily="34" charset="0"/>
            </a:endParaRPr>
          </a:p>
          <a:p>
            <a:endParaRPr lang="en-US" altLang="ja-JP" dirty="0"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dirty="0"/>
              <a:t>- &lt; 1% of people have allergic reactions to some ingredients in certain sunscreens</a:t>
            </a:r>
            <a:endParaRPr lang="en-US" altLang="ja-JP" dirty="0"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dirty="0"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6022729"/>
            <a:ext cx="2255301" cy="758954"/>
          </a:xfrm>
          <a:prstGeom prst="rect">
            <a:avLst/>
          </a:prstGeom>
        </p:spPr>
      </p:pic>
      <p:pic>
        <p:nvPicPr>
          <p:cNvPr id="3" name="Picture 5" descr="A picture containing person, laying, feet&#10;&#10;Description automatically generated">
            <a:extLst>
              <a:ext uri="{FF2B5EF4-FFF2-40B4-BE49-F238E27FC236}">
                <a16:creationId xmlns:a16="http://schemas.microsoft.com/office/drawing/2014/main" id="{D28AF71E-58E5-6EEC-0A59-7B217B847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916" y="3054569"/>
            <a:ext cx="2743200" cy="183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953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018" y="31202"/>
            <a:ext cx="10178322" cy="1492132"/>
          </a:xfrm>
        </p:spPr>
        <p:txBody>
          <a:bodyPr/>
          <a:lstStyle/>
          <a:p>
            <a:r>
              <a:rPr lang="en-US" dirty="0"/>
              <a:t>When to Re-apply?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83932" y="1523334"/>
            <a:ext cx="6428349" cy="3953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3200" dirty="0"/>
          </a:p>
          <a:p>
            <a:pPr marL="0" indent="0">
              <a:buNone/>
              <a:defRPr/>
            </a:pPr>
            <a:r>
              <a:rPr lang="en-US" sz="3200" dirty="0"/>
              <a:t>- Re-apply every two hours </a:t>
            </a:r>
          </a:p>
          <a:p>
            <a:pPr>
              <a:defRPr/>
            </a:pPr>
            <a:endParaRPr lang="en-US" sz="3200" dirty="0"/>
          </a:p>
          <a:p>
            <a:pPr marL="0" indent="0">
              <a:buNone/>
              <a:defRPr/>
            </a:pPr>
            <a:r>
              <a:rPr lang="en-US" sz="3200" dirty="0"/>
              <a:t>- Re-apply more often after sweating and swimming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sz="2400" dirty="0">
              <a:solidFill>
                <a:srgbClr val="003399"/>
              </a:solidFill>
            </a:endParaRPr>
          </a:p>
        </p:txBody>
      </p:sp>
      <p:pic>
        <p:nvPicPr>
          <p:cNvPr id="5122" name="Picture 2" descr="Image result for when I should apply the sun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483" y="1380744"/>
            <a:ext cx="5832517" cy="4096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8" y="5930276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876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4191"/>
            <a:ext cx="10972800" cy="1371600"/>
          </a:xfrm>
        </p:spPr>
        <p:txBody>
          <a:bodyPr/>
          <a:lstStyle/>
          <a:p>
            <a:r>
              <a:rPr lang="en-US" dirty="0"/>
              <a:t>Sunscreen and DEET Mosquito Repellant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73018" y="1661744"/>
            <a:ext cx="6942182" cy="4050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200" dirty="0">
                <a:ea typeface="MS PGothic" charset="0"/>
              </a:rPr>
              <a:t>- Apply sunscreen first, then repellant</a:t>
            </a:r>
          </a:p>
          <a:p>
            <a:pPr>
              <a:defRPr/>
            </a:pPr>
            <a:endParaRPr lang="en-US" sz="3200" dirty="0">
              <a:ea typeface="MS PGothic" charset="0"/>
            </a:endParaRPr>
          </a:p>
          <a:p>
            <a:pPr marL="0" indent="0">
              <a:buNone/>
              <a:defRPr/>
            </a:pPr>
            <a:r>
              <a:rPr lang="en-US" sz="3200" dirty="0">
                <a:ea typeface="MS PGothic" charset="0"/>
              </a:rPr>
              <a:t>- Reapply sunscreen often and don</a:t>
            </a:r>
            <a:r>
              <a:rPr lang="ja-JP" altLang="en-US" sz="3200" dirty="0"/>
              <a:t>’</a:t>
            </a:r>
            <a:r>
              <a:rPr lang="en-US" altLang="ja-JP" sz="3200" dirty="0"/>
              <a:t>t reapply repellant (25% DEET should last 5 hours)</a:t>
            </a:r>
          </a:p>
          <a:p>
            <a:pPr marL="0" indent="0">
              <a:buNone/>
              <a:defRPr/>
            </a:pPr>
            <a:endParaRPr lang="en-US" dirty="0">
              <a:solidFill>
                <a:srgbClr val="003399"/>
              </a:solidFill>
              <a:ea typeface="MS PGothic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3399"/>
              </a:solidFill>
              <a:ea typeface="MS PGothic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dirty="0">
              <a:ea typeface="MS PGothic" charset="0"/>
            </a:endParaRPr>
          </a:p>
        </p:txBody>
      </p:sp>
      <p:pic>
        <p:nvPicPr>
          <p:cNvPr id="5" name="Picture 4" descr="sha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666" y="1608680"/>
            <a:ext cx="3754316" cy="4050324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8" y="5930276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142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2501655"/>
            <a:ext cx="1200912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en-US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Practice Early Detection</a:t>
            </a:r>
            <a:endParaRPr lang="en-US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5949577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501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77" y="149469"/>
            <a:ext cx="10515600" cy="1325563"/>
          </a:xfrm>
        </p:spPr>
        <p:txBody>
          <a:bodyPr/>
          <a:lstStyle/>
          <a:p>
            <a:r>
              <a:rPr lang="en-US" dirty="0"/>
              <a:t>Detect Skin Cancer Early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8303" y="1491578"/>
            <a:ext cx="9346097" cy="445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en-US" dirty="0">
                <a:ea typeface="ＭＳ Ｐゴシック" panose="020B0600070205080204" pitchFamily="34" charset="-128"/>
                <a:cs typeface="Tahoma" panose="020B0604030504040204" pitchFamily="34" charset="0"/>
              </a:rPr>
              <a:t>- At least </a:t>
            </a:r>
            <a:r>
              <a:rPr lang="en-US" altLang="en-US" b="1" dirty="0">
                <a:ea typeface="ＭＳ Ｐゴシック" panose="020B0600070205080204" pitchFamily="34" charset="-128"/>
                <a:cs typeface="Tahoma" panose="020B0604030504040204" pitchFamily="34" charset="0"/>
              </a:rPr>
              <a:t>95% of skin cancer can be cured if detected early!</a:t>
            </a:r>
          </a:p>
          <a:p>
            <a:pPr>
              <a:lnSpc>
                <a:spcPct val="80000"/>
              </a:lnSpc>
            </a:pPr>
            <a:endParaRPr lang="en-US" altLang="en-US" dirty="0"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dirty="0">
                <a:ea typeface="ＭＳ Ｐゴシック" panose="020B0600070205080204" pitchFamily="34" charset="-128"/>
                <a:cs typeface="Tahoma" panose="020B0604030504040204" pitchFamily="34" charset="0"/>
              </a:rPr>
              <a:t>- Look for: </a:t>
            </a:r>
          </a:p>
          <a:p>
            <a:pPr lvl="1">
              <a:lnSpc>
                <a:spcPct val="80000"/>
              </a:lnSpc>
            </a:pPr>
            <a:r>
              <a:rPr lang="en-US" altLang="en-US" dirty="0">
                <a:ea typeface="ＭＳ Ｐゴシック" panose="020B0600070205080204" pitchFamily="34" charset="-128"/>
                <a:cs typeface="Tahoma" panose="020B0604030504040204" pitchFamily="34" charset="0"/>
              </a:rPr>
              <a:t>Changes in spots or moles</a:t>
            </a:r>
          </a:p>
          <a:p>
            <a:pPr lvl="1">
              <a:lnSpc>
                <a:spcPct val="80000"/>
              </a:lnSpc>
            </a:pPr>
            <a:r>
              <a:rPr lang="en-US" altLang="en-US" dirty="0">
                <a:ea typeface="ＭＳ Ｐゴシック" panose="020B0600070205080204" pitchFamily="34" charset="-128"/>
                <a:cs typeface="Tahoma" panose="020B0604030504040204" pitchFamily="34" charset="0"/>
              </a:rPr>
              <a:t>Sores that don</a:t>
            </a:r>
            <a:r>
              <a:rPr lang="ja-JP" altLang="en-US" dirty="0">
                <a:cs typeface="Tahoma" panose="020B0604030504040204" pitchFamily="34" charset="0"/>
              </a:rPr>
              <a:t>’</a:t>
            </a:r>
            <a:r>
              <a:rPr lang="en-US" altLang="ja-JP" dirty="0">
                <a:cs typeface="Tahoma" panose="020B0604030504040204" pitchFamily="34" charset="0"/>
              </a:rPr>
              <a:t>t heal</a:t>
            </a:r>
          </a:p>
          <a:p>
            <a:pPr>
              <a:lnSpc>
                <a:spcPct val="80000"/>
              </a:lnSpc>
            </a:pPr>
            <a:endParaRPr lang="en-US" altLang="ja-JP" dirty="0">
              <a:cs typeface="Tahoma" panose="020B060403050404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dirty="0">
                <a:ea typeface="ＭＳ Ｐゴシック" panose="020B0600070205080204" pitchFamily="34" charset="-128"/>
                <a:cs typeface="Tahoma" panose="020B0604030504040204" pitchFamily="34" charset="0"/>
              </a:rPr>
              <a:t>- Report unusual findings to your doctor!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dirty="0">
              <a:solidFill>
                <a:srgbClr val="003399"/>
              </a:solidFill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5949577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495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813" y="74654"/>
            <a:ext cx="10178322" cy="1103515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How to Perform a Monthly Skin Check?</a:t>
            </a:r>
            <a:endParaRPr lang="en-US" dirty="0"/>
          </a:p>
        </p:txBody>
      </p:sp>
      <p:sp>
        <p:nvSpPr>
          <p:cNvPr id="4" name="Content Placeholder 3"/>
          <p:cNvSpPr>
            <a:spLocks noGrp="1" noChangeArrowheads="1"/>
          </p:cNvSpPr>
          <p:nvPr>
            <p:ph idx="1"/>
          </p:nvPr>
        </p:nvSpPr>
        <p:spPr bwMode="auto">
          <a:xfrm>
            <a:off x="987981" y="931985"/>
            <a:ext cx="10295206" cy="33059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rgbClr val="99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rgbClr val="99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US" altLang="en-US" sz="2400" b="1" dirty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400" b="1" dirty="0">
                <a:solidFill>
                  <a:schemeClr val="tx1"/>
                </a:solidFill>
              </a:rPr>
              <a:t>Examine your body in the mirror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1. Front and back, then right and left sides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2400" dirty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2. Examine elbows, forearms, underarms and palms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endParaRPr lang="en-US" altLang="en-US" sz="2400" dirty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3. The backs of the legs and feet; spaces between toes, sole, and nails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endParaRPr lang="en-US" altLang="en-US" sz="2400" dirty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4. Examine back of neck and scalp with a hand mirror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endParaRPr lang="en-US" altLang="en-US" sz="2400" dirty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5. Finally, check back and buttocks with a hand mirror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24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300" b="1" dirty="0">
                <a:solidFill>
                  <a:srgbClr val="FF0000"/>
                </a:solidFill>
              </a:rPr>
              <a:t>*Consult a physician immediately if you have any doubt about a mole or changing spot on your skin*</a:t>
            </a:r>
          </a:p>
        </p:txBody>
      </p:sp>
      <p:pic>
        <p:nvPicPr>
          <p:cNvPr id="5124" name="Picture 4" descr="Image result for Skin Check IN THE MIRR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171" y="4308231"/>
            <a:ext cx="7729504" cy="25497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675" y="5998345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54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1104411" y="1364090"/>
            <a:ext cx="5791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 2" panose="05020102010507070707" pitchFamily="18" charset="2"/>
              <a:buChar char="ð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Font typeface="Wingdings 2" panose="05020102010507070707" pitchFamily="18" charset="2"/>
              <a:buChar char="ò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sz="2100" b="1" dirty="0"/>
              <a:t>UV radiation </a:t>
            </a:r>
            <a:r>
              <a:rPr lang="en-US" altLang="en-US" sz="2100" dirty="0"/>
              <a:t>is a major cause of skin cancers</a:t>
            </a:r>
          </a:p>
          <a:p>
            <a:pPr eaLnBrk="1" hangingPunct="1"/>
            <a:r>
              <a:rPr lang="en-US" altLang="en-US" sz="2100" dirty="0"/>
              <a:t>Some genetic diseases make families more susceptible to developing skin cancer</a:t>
            </a:r>
          </a:p>
          <a:p>
            <a:pPr eaLnBrk="1" hangingPunct="1"/>
            <a:r>
              <a:rPr lang="en-US" altLang="en-US" sz="2100" dirty="0"/>
              <a:t>For example, patients with </a:t>
            </a:r>
            <a:r>
              <a:rPr lang="en-US" altLang="en-US" sz="2100" dirty="0" err="1"/>
              <a:t>Xeroderma</a:t>
            </a:r>
            <a:r>
              <a:rPr lang="en-US" altLang="en-US" sz="2100" dirty="0"/>
              <a:t> </a:t>
            </a:r>
            <a:r>
              <a:rPr lang="en-US" altLang="en-US" sz="2100" dirty="0" err="1"/>
              <a:t>Pigmentosa</a:t>
            </a:r>
            <a:r>
              <a:rPr lang="en-US" altLang="en-US" sz="2100" dirty="0"/>
              <a:t> are much more likely to develop skin cancer than the general population</a:t>
            </a:r>
          </a:p>
          <a:p>
            <a:pPr eaLnBrk="1" hangingPunct="1"/>
            <a:r>
              <a:rPr lang="en-US" altLang="en-US" sz="2100" b="1" dirty="0" err="1"/>
              <a:t>Xeroderma</a:t>
            </a:r>
            <a:r>
              <a:rPr lang="en-US" altLang="en-US" sz="2100" b="1" dirty="0"/>
              <a:t> </a:t>
            </a:r>
            <a:r>
              <a:rPr lang="en-US" altLang="en-US" sz="2100" b="1" dirty="0" err="1"/>
              <a:t>Pigmentosa</a:t>
            </a:r>
            <a:r>
              <a:rPr lang="en-US" altLang="en-US" sz="2100" b="1" dirty="0"/>
              <a:t> (XP) </a:t>
            </a:r>
            <a:r>
              <a:rPr lang="en-US" altLang="en-US" sz="2100" dirty="0"/>
              <a:t>is disease in which the </a:t>
            </a:r>
            <a:r>
              <a:rPr lang="en-US" altLang="en-US" sz="2100" b="1" dirty="0"/>
              <a:t>nucleotide excision repair (NER) </a:t>
            </a:r>
            <a:r>
              <a:rPr lang="en-US" altLang="en-US" sz="2100" dirty="0"/>
              <a:t>enzymes are mutated</a:t>
            </a:r>
          </a:p>
          <a:p>
            <a:pPr eaLnBrk="1" hangingPunct="1"/>
            <a:r>
              <a:rPr lang="en-US" altLang="en-US" sz="2100" dirty="0"/>
              <a:t>Therefore, UV-induced mutations to a patient’s DNA are not able to be repaired properly</a:t>
            </a:r>
          </a:p>
        </p:txBody>
      </p:sp>
      <p:pic>
        <p:nvPicPr>
          <p:cNvPr id="1032" name="Picture 8" descr="Image result for sun and u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847" y="0"/>
            <a:ext cx="5621704" cy="65590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7449" y="266547"/>
            <a:ext cx="8376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3"/>
                </a:solidFill>
                <a:latin typeface="+mj-lt"/>
              </a:rPr>
              <a:t>What causes skin cancer?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5949577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81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Promote Sun Smart Behavior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839" y="2355986"/>
            <a:ext cx="10178322" cy="3593591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n-US" sz="3600" dirty="0"/>
              <a:t>You can influence others and </a:t>
            </a:r>
            <a:r>
              <a:rPr lang="en-US" altLang="en-US" sz="3600" dirty="0">
                <a:cs typeface="Tahoma" panose="020B0604030504040204" pitchFamily="34" charset="0"/>
              </a:rPr>
              <a:t>help them to avoid the dangers of over-exposure to the sun.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5949577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95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4818" y="-237177"/>
            <a:ext cx="10972800" cy="13716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/>
          <p:cNvSpPr>
            <a:spLocks noGrp="1" noChangeArrowheads="1"/>
          </p:cNvSpPr>
          <p:nvPr>
            <p:ph idx="1"/>
          </p:nvPr>
        </p:nvSpPr>
        <p:spPr bwMode="auto">
          <a:xfrm>
            <a:off x="414818" y="921893"/>
            <a:ext cx="8541439" cy="5240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rgbClr val="99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rgbClr val="99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b="1" dirty="0">
                <a:solidFill>
                  <a:schemeClr val="tx1"/>
                </a:solidFill>
              </a:rPr>
              <a:t>- </a:t>
            </a:r>
            <a:r>
              <a:rPr lang="en-US" altLang="en-US" sz="2400" b="1" dirty="0">
                <a:solidFill>
                  <a:srgbClr val="FF0000"/>
                </a:solidFill>
              </a:rPr>
              <a:t>EVERYONE</a:t>
            </a:r>
            <a:r>
              <a:rPr lang="en-US" altLang="en-US" sz="2400" dirty="0">
                <a:solidFill>
                  <a:schemeClr val="tx1"/>
                </a:solidFill>
              </a:rPr>
              <a:t> can get skin cancer and should be sun safe</a:t>
            </a:r>
          </a:p>
          <a:p>
            <a:pPr marL="0" indent="0">
              <a:buNone/>
            </a:pPr>
            <a:endParaRPr lang="en-US" alt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- Avoid sunburns and suntans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- Wear sunscreen &amp; lip balm with SPF 30+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- Wear sun safe clothing, hats and sunglasses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- Limit your time in the sun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- Practice early detection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- Be a good role model for friends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959" y="149469"/>
            <a:ext cx="2053480" cy="5489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5949577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113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0183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Protect Your Body, It’s The Only One You Get!</a:t>
            </a:r>
          </a:p>
          <a:p>
            <a:endParaRPr lang="en-US" dirty="0"/>
          </a:p>
        </p:txBody>
      </p:sp>
      <p:pic>
        <p:nvPicPr>
          <p:cNvPr id="4" name="Picture 3" descr="tanning-bed-carto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027" y="1916652"/>
            <a:ext cx="7807897" cy="459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588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10972800" cy="137160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16000"/>
            <a:ext cx="10972800" cy="3886200"/>
          </a:xfrm>
        </p:spPr>
        <p:txBody>
          <a:bodyPr/>
          <a:lstStyle/>
          <a:p>
            <a:r>
              <a:rPr lang="en-US" sz="2400" dirty="0"/>
              <a:t>Merck Manuals</a:t>
            </a:r>
          </a:p>
          <a:p>
            <a:endParaRPr lang="en-US" sz="2400" dirty="0"/>
          </a:p>
          <a:p>
            <a:r>
              <a:rPr lang="en-US" sz="2400" dirty="0">
                <a:hlinkClick r:id="rId3"/>
              </a:rPr>
              <a:t>https://www.ncbi.nlm.nih.gov/books/NBK481862/</a:t>
            </a:r>
            <a:endParaRPr lang="en-US" sz="2400" dirty="0"/>
          </a:p>
          <a:p>
            <a:endParaRPr lang="en-US" sz="2400" dirty="0"/>
          </a:p>
          <a:p>
            <a:r>
              <a:rPr lang="en-US" sz="2400" i="1" dirty="0"/>
              <a:t>Cancer Facts and Figures 2019</a:t>
            </a:r>
            <a:r>
              <a:rPr lang="en-US" sz="2400" dirty="0"/>
              <a:t>. American Cancer Society. </a:t>
            </a:r>
            <a:r>
              <a:rPr lang="en-US" sz="2400" dirty="0">
                <a:hlinkClick r:id="rId4"/>
              </a:rPr>
              <a:t>https://www.cancer.org/research/cancer-facts-statistics/all-cancer-facts-figures/cancer-facts-figures-2019.html</a:t>
            </a:r>
            <a:r>
              <a:rPr lang="en-US" sz="2400" dirty="0"/>
              <a:t>. Accessed January 14, 2019.</a:t>
            </a:r>
          </a:p>
          <a:p>
            <a:endParaRPr lang="en-US" sz="2400" dirty="0"/>
          </a:p>
          <a:p>
            <a:r>
              <a:rPr lang="en-US" sz="2400" dirty="0"/>
              <a:t>Histology Blog</a:t>
            </a:r>
          </a:p>
          <a:p>
            <a:endParaRPr lang="en-US" sz="2400" dirty="0"/>
          </a:p>
          <a:p>
            <a:r>
              <a:rPr lang="en-US" sz="2400" dirty="0"/>
              <a:t>Skin Cancer Foundation</a:t>
            </a:r>
          </a:p>
          <a:p>
            <a:endParaRPr lang="en-US" sz="2400" dirty="0"/>
          </a:p>
          <a:p>
            <a:r>
              <a:rPr lang="en-US" sz="2400" dirty="0"/>
              <a:t>American Cancer Society - Changes in Genes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5949577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266" y="1372180"/>
            <a:ext cx="3684588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706457" y="3800774"/>
            <a:ext cx="137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en-US" altLang="en-US" sz="1400" dirty="0">
                <a:solidFill>
                  <a:srgbClr val="616161"/>
                </a:solidFill>
                <a:latin typeface="Tahoma" panose="020B0604030504040204" pitchFamily="34" charset="0"/>
              </a:rPr>
              <a:t>EPIDERMIS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007289" y="432039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en-US" altLang="en-US" sz="1400" dirty="0">
                <a:solidFill>
                  <a:srgbClr val="616161"/>
                </a:solidFill>
                <a:latin typeface="Tahoma" panose="020B0604030504040204" pitchFamily="34" charset="0"/>
              </a:rPr>
              <a:t>DERMIS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786626" y="5018718"/>
            <a:ext cx="1287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n-US" altLang="en-US" sz="1400" dirty="0">
                <a:solidFill>
                  <a:srgbClr val="616161"/>
                </a:solidFill>
                <a:latin typeface="Tahoma" panose="020B0604030504040204" pitchFamily="34" charset="0"/>
              </a:rPr>
              <a:t>SUBCUTIS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6367" y="1022769"/>
            <a:ext cx="5825574" cy="5586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en-US" sz="21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- 90</a:t>
            </a:r>
            <a:r>
              <a:rPr lang="en-US" altLang="en-US" sz="2100" dirty="0"/>
              <a:t>% of skin cancer is caused by ultraviolet radiation</a:t>
            </a:r>
          </a:p>
          <a:p>
            <a:endParaRPr lang="en-US" altLang="en-US" sz="2100" dirty="0"/>
          </a:p>
          <a:p>
            <a:r>
              <a:rPr lang="en-US" altLang="en-US" sz="21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Two important types of UV radiation are UVA and UVB radiation</a:t>
            </a:r>
            <a:endParaRPr lang="en-US" altLang="en-US" sz="2100" dirty="0"/>
          </a:p>
          <a:p>
            <a:r>
              <a:rPr lang="en-US" altLang="en-US" sz="2100" dirty="0"/>
              <a:t>		UVB has a wavelength of 290-320 nm</a:t>
            </a:r>
          </a:p>
          <a:p>
            <a:r>
              <a:rPr lang="en-US" altLang="en-US" sz="2100" dirty="0"/>
              <a:t>		UVA has a wavelength of 320-400 nm</a:t>
            </a:r>
          </a:p>
          <a:p>
            <a:pPr>
              <a:defRPr/>
            </a:pPr>
            <a:endParaRPr lang="en-US" sz="2100" dirty="0"/>
          </a:p>
          <a:p>
            <a:pPr>
              <a:defRPr/>
            </a:pPr>
            <a:r>
              <a:rPr lang="en-US" sz="2100" dirty="0"/>
              <a:t>- UVA causes tanning, aging &amp; skin cancer</a:t>
            </a:r>
          </a:p>
          <a:p>
            <a:pPr>
              <a:defRPr/>
            </a:pPr>
            <a:endParaRPr lang="en-US" sz="2100" dirty="0"/>
          </a:p>
          <a:p>
            <a:pPr>
              <a:defRPr/>
            </a:pPr>
            <a:r>
              <a:rPr lang="en-US" sz="2100" dirty="0"/>
              <a:t>- UVB causes burning &amp; skin cancer</a:t>
            </a:r>
          </a:p>
          <a:p>
            <a:pPr>
              <a:defRPr/>
            </a:pPr>
            <a:endParaRPr lang="en-US" sz="2100" dirty="0"/>
          </a:p>
          <a:p>
            <a:pPr>
              <a:defRPr/>
            </a:pPr>
            <a:r>
              <a:rPr lang="en-US" sz="2100" dirty="0"/>
              <a:t>- Tanning beds emit 12 times more UVA than the sun</a:t>
            </a:r>
          </a:p>
          <a:p>
            <a:pPr>
              <a:defRPr/>
            </a:pPr>
            <a:endParaRPr lang="en-US" sz="2100" dirty="0"/>
          </a:p>
          <a:p>
            <a:pPr>
              <a:defRPr/>
            </a:pPr>
            <a:r>
              <a:rPr lang="en-US" sz="2100" dirty="0"/>
              <a:t>- UV exposure increases by 4% for every 1,000 foot elevation gain above sea level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4276" y="145606"/>
            <a:ext cx="8382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3"/>
                </a:solidFill>
                <a:latin typeface="+mj-lt"/>
              </a:rPr>
              <a:t>UVA and UVB Radiation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5949577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38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skin cancer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5338008"/>
              </p:ext>
            </p:extLst>
          </p:nvPr>
        </p:nvGraphicFramePr>
        <p:xfrm>
          <a:off x="609600" y="1981200"/>
          <a:ext cx="109728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5949577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50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5552"/>
            <a:ext cx="10972800" cy="1371600"/>
          </a:xfrm>
        </p:spPr>
        <p:txBody>
          <a:bodyPr/>
          <a:lstStyle/>
          <a:p>
            <a:r>
              <a:rPr lang="en-US" dirty="0"/>
              <a:t>Basal cell carcinoma (BCC)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561" y="1505373"/>
            <a:ext cx="7354554" cy="4535984"/>
          </a:xfrm>
        </p:spPr>
        <p:txBody>
          <a:bodyPr>
            <a:noAutofit/>
          </a:bodyPr>
          <a:lstStyle/>
          <a:p>
            <a:r>
              <a:rPr lang="en-US" sz="2000" dirty="0"/>
              <a:t>- Cancer of the basal cells of the epidermis (the type of cell that produces new skin cells)</a:t>
            </a:r>
          </a:p>
          <a:p>
            <a:endParaRPr lang="en-US" sz="2000" dirty="0"/>
          </a:p>
          <a:p>
            <a:r>
              <a:rPr lang="en-US" sz="2000" dirty="0"/>
              <a:t>- It is estimated that 4 million BCCs are diagnosed in the US each year! (BCC is very common)</a:t>
            </a:r>
          </a:p>
          <a:p>
            <a:endParaRPr lang="en-US" sz="2000" dirty="0"/>
          </a:p>
          <a:p>
            <a:r>
              <a:rPr lang="en-US" sz="2000" dirty="0"/>
              <a:t>- Risk factors: fair skin, geographical regions closer to the equator, older age, incidence in men&gt;women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- Gross appearance: waxy, pearly nodule with central ulceration</a:t>
            </a:r>
          </a:p>
          <a:p>
            <a:endParaRPr lang="en-US" sz="2000" dirty="0"/>
          </a:p>
          <a:p>
            <a:r>
              <a:rPr lang="en-US" sz="2000" dirty="0"/>
              <a:t>- Histologic Appearance (how it would look under a microscope if a sample was taken): Peripheral palisading of the nuclei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738" y="1053591"/>
            <a:ext cx="2770247" cy="2463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738" y="3968248"/>
            <a:ext cx="3044545" cy="1701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5949577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23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04516"/>
            <a:ext cx="10972800" cy="1371600"/>
          </a:xfrm>
        </p:spPr>
        <p:txBody>
          <a:bodyPr/>
          <a:lstStyle/>
          <a:p>
            <a:r>
              <a:rPr lang="en-US" dirty="0"/>
              <a:t>Basal cell carcinoma (BCC)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87607"/>
            <a:ext cx="10541000" cy="5541447"/>
          </a:xfrm>
        </p:spPr>
        <p:txBody>
          <a:bodyPr>
            <a:noAutofit/>
          </a:bodyPr>
          <a:lstStyle/>
          <a:p>
            <a:r>
              <a:rPr lang="en-US" sz="2400" b="1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Pathogenesis</a:t>
            </a:r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:</a:t>
            </a:r>
            <a:r>
              <a:rPr lang="en-US" sz="2400" b="1" dirty="0"/>
              <a:t> </a:t>
            </a:r>
            <a:r>
              <a:rPr lang="en-US" sz="2400" dirty="0"/>
              <a:t>UV damage is causative; genetics have an influence as well:</a:t>
            </a:r>
          </a:p>
          <a:p>
            <a:r>
              <a:rPr lang="en-US" sz="2400" dirty="0"/>
              <a:t>- Genes implicated:  PTCH1 is a tumor-suppressor gene that is located on chromosome 9</a:t>
            </a:r>
          </a:p>
          <a:p>
            <a:r>
              <a:rPr lang="en-US" sz="2400" dirty="0"/>
              <a:t>- This pathway is important with regards to treatment of BCC</a:t>
            </a:r>
          </a:p>
          <a:p>
            <a:endParaRPr lang="en-US" sz="2400" dirty="0"/>
          </a:p>
          <a:p>
            <a:r>
              <a:rPr lang="en-US" sz="2400" b="1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Treatment</a:t>
            </a:r>
            <a:r>
              <a:rPr lang="en-US" sz="2400" dirty="0"/>
              <a:t>: </a:t>
            </a:r>
          </a:p>
          <a:p>
            <a:r>
              <a:rPr lang="en-US" sz="2400" dirty="0"/>
              <a:t>- Electrodessication and curettage or surgical excision (wide local excision or </a:t>
            </a:r>
            <a:r>
              <a:rPr lang="en-US" sz="2400" b="1" dirty="0"/>
              <a:t>Mohs surgery</a:t>
            </a:r>
            <a:r>
              <a:rPr lang="en-US" sz="2400" dirty="0"/>
              <a:t>)</a:t>
            </a:r>
          </a:p>
          <a:p>
            <a:r>
              <a:rPr lang="en-US" sz="2400" dirty="0"/>
              <a:t>- For advanced cases, </a:t>
            </a:r>
            <a:r>
              <a:rPr lang="en-US" sz="2400" dirty="0" err="1"/>
              <a:t>vismodegib</a:t>
            </a:r>
            <a:r>
              <a:rPr lang="en-US" sz="2400" dirty="0"/>
              <a:t> oral daily dose, which is a small molecule inhibitor of SMO </a:t>
            </a:r>
          </a:p>
          <a:p>
            <a:r>
              <a:rPr lang="en-US" sz="2400" dirty="0"/>
              <a:t>- Metastasis is rare; morbidity usually is due to local destruction of surrounding tissues</a:t>
            </a:r>
          </a:p>
          <a:p>
            <a:r>
              <a:rPr lang="en-US" sz="2400" dirty="0"/>
              <a:t>- Overall, outcomes are excellent for BCC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8" y="5949577"/>
            <a:ext cx="2255301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4491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Grimes">
  <a:themeElements>
    <a:clrScheme name="Custom 33">
      <a:dk1>
        <a:sysClr val="windowText" lastClr="000000"/>
      </a:dk1>
      <a:lt1>
        <a:sysClr val="window" lastClr="FFFFFF"/>
      </a:lt1>
      <a:dk2>
        <a:srgbClr val="304157"/>
      </a:dk2>
      <a:lt2>
        <a:srgbClr val="E7E6E6"/>
      </a:lt2>
      <a:accent1>
        <a:srgbClr val="197883"/>
      </a:accent1>
      <a:accent2>
        <a:srgbClr val="C4600E"/>
      </a:accent2>
      <a:accent3>
        <a:srgbClr val="EF4755"/>
      </a:accent3>
      <a:accent4>
        <a:srgbClr val="FFC000"/>
      </a:accent4>
      <a:accent5>
        <a:srgbClr val="176795"/>
      </a:accent5>
      <a:accent6>
        <a:srgbClr val="C2DBDC"/>
      </a:accent6>
      <a:hlink>
        <a:srgbClr val="F78F2F"/>
      </a:hlink>
      <a:folHlink>
        <a:srgbClr val="F78F2F"/>
      </a:folHlink>
    </a:clrScheme>
    <a:fontScheme name="Custom 3">
      <a:majorFont>
        <a:latin typeface="Franklin Gothic Heavy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Grimes" id="{0D015C02-BE35-4B60-AFCB-7BF1461F0945}" vid="{DB71BD5E-4BE0-4490-B8FD-E1B67F2A9A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ThemeGrimes</Template>
  <TotalTime>106</TotalTime>
  <Words>3284</Words>
  <Application>Microsoft Office PowerPoint</Application>
  <PresentationFormat>Widescreen</PresentationFormat>
  <Paragraphs>383</Paragraphs>
  <Slides>53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ThemeGrimes</vt:lpstr>
      <vt:lpstr>SKIN CANCER &amp; SUN SAFETY</vt:lpstr>
      <vt:lpstr>What is skin cancer?</vt:lpstr>
      <vt:lpstr>Mutations and cancer</vt:lpstr>
      <vt:lpstr>Layers of the skin</vt:lpstr>
      <vt:lpstr>PowerPoint Presentation</vt:lpstr>
      <vt:lpstr>PowerPoint Presentation</vt:lpstr>
      <vt:lpstr>Types of skin cancer</vt:lpstr>
      <vt:lpstr>Basal cell carcinoma (BCC)</vt:lpstr>
      <vt:lpstr>Basal cell carcinoma (BCC)</vt:lpstr>
      <vt:lpstr>Mohs surgery</vt:lpstr>
      <vt:lpstr>Cutaneous squamous cell carcinoma (SCC)</vt:lpstr>
      <vt:lpstr>Cutaneous squamous cell carcinoma (SCC)</vt:lpstr>
      <vt:lpstr>Melanoma</vt:lpstr>
      <vt:lpstr>Melanoma</vt:lpstr>
      <vt:lpstr>ABCDES OF MELANOMA</vt:lpstr>
      <vt:lpstr>ABCDES OF MELANOMA</vt:lpstr>
      <vt:lpstr>PowerPoint Presentation</vt:lpstr>
      <vt:lpstr>PowerPoint Presentation</vt:lpstr>
      <vt:lpstr>Recap about skin cancer</vt:lpstr>
      <vt:lpstr>Relationship between sunburns and skin cancer</vt:lpstr>
      <vt:lpstr>PowerPoint Presentation</vt:lpstr>
      <vt:lpstr>Sunburn</vt:lpstr>
      <vt:lpstr>Photo-aging and Skin Cancer</vt:lpstr>
      <vt:lpstr>PowerPoint Presentation</vt:lpstr>
      <vt:lpstr>PowerPoint Presentation</vt:lpstr>
      <vt:lpstr>Tanning</vt:lpstr>
      <vt:lpstr>Why Do People Tan?</vt:lpstr>
      <vt:lpstr>Tanning Addiction</vt:lpstr>
      <vt:lpstr>Did you know?</vt:lpstr>
      <vt:lpstr>Percentage of U.S. High School Students Who Reported Indoor Tanning in the Past Year  </vt:lpstr>
      <vt:lpstr>Self Tanning</vt:lpstr>
      <vt:lpstr>PowerPoint Presentation</vt:lpstr>
      <vt:lpstr>PowerPoint Presentation</vt:lpstr>
      <vt:lpstr>Skin Type Scale</vt:lpstr>
      <vt:lpstr>Risk Factors for Skin Cancer</vt:lpstr>
      <vt:lpstr>PowerPoint Presentation</vt:lpstr>
      <vt:lpstr>Monitor UV Index and Seek Shade </vt:lpstr>
      <vt:lpstr>UV Index Scale</vt:lpstr>
      <vt:lpstr>UPF</vt:lpstr>
      <vt:lpstr>Sunglasses</vt:lpstr>
      <vt:lpstr>Hats</vt:lpstr>
      <vt:lpstr>   SPF</vt:lpstr>
      <vt:lpstr>How to select a sunscreen:</vt:lpstr>
      <vt:lpstr>How to Apply Sunscreen</vt:lpstr>
      <vt:lpstr>When to Re-apply?</vt:lpstr>
      <vt:lpstr>Sunscreen and DEET Mosquito Repellant</vt:lpstr>
      <vt:lpstr>Practice Early Detection</vt:lpstr>
      <vt:lpstr>Detect Skin Cancer Early</vt:lpstr>
      <vt:lpstr>How to Perform a Monthly Skin Check?</vt:lpstr>
      <vt:lpstr>Promote Sun Smart Behavior</vt:lpstr>
      <vt:lpstr>Summary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 Exposure Safety</dc:title>
  <dc:creator>Ahmad Bedaiwi</dc:creator>
  <cp:lastModifiedBy>Ainsley Morley</cp:lastModifiedBy>
  <cp:revision>301</cp:revision>
  <dcterms:created xsi:type="dcterms:W3CDTF">2019-01-18T19:05:52Z</dcterms:created>
  <dcterms:modified xsi:type="dcterms:W3CDTF">2022-06-08T19:29:37Z</dcterms:modified>
</cp:coreProperties>
</file>